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image" Target="../media/image1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image" Target="../media/image3.jpg"/><Relationship Id="rId4" Type="http://schemas.openxmlformats.org/officeDocument/2006/relationships/image" Target="../media/image4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image" Target="../media/image5.jpg"/><Relationship Id="rId4" Type="http://schemas.openxmlformats.org/officeDocument/2006/relationships/image" Target="../media/image6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3794760" cy="6858000"/>
          </a:xfrm>
          <a:prstGeom prst="rect">
            <a:avLst/>
          </a:prstGeom>
          <a:solidFill>
            <a:srgbClr val="0831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ProtectQ_Bottle_FINAL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360" y="914400"/>
            <a:ext cx="3444240" cy="516636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343400" y="987552"/>
            <a:ext cx="6675120" cy="685800"/>
          </a:xfrm>
          <a:prstGeom prst="rect">
            <a:avLst/>
          </a:prstGeom>
          <a:noFill/>
        </p:spPr>
        <p:txBody>
          <a:bodyPr wrap="square" lIns="18288" rIns="18288" tIns="9144" bIns="9144">
            <a:spAutoFit/>
          </a:bodyPr>
          <a:lstStyle/>
          <a:p>
            <a:pPr algn="l"/>
            <a:r>
              <a:rPr sz="3400" b="1">
                <a:solidFill>
                  <a:srgbClr val="0D4B9C"/>
                </a:solidFill>
                <a:latin typeface="Aptos"/>
              </a:rPr>
              <a:t>PROTECTQ+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370832" y="1755648"/>
            <a:ext cx="5669280" cy="384048"/>
          </a:xfrm>
          <a:prstGeom prst="rect">
            <a:avLst/>
          </a:prstGeom>
          <a:noFill/>
        </p:spPr>
        <p:txBody>
          <a:bodyPr wrap="square" lIns="18288" rIns="18288" tIns="9144" bIns="9144">
            <a:spAutoFit/>
          </a:bodyPr>
          <a:lstStyle/>
          <a:p>
            <a:pPr algn="l"/>
            <a:r>
              <a:rPr sz="1800" b="1">
                <a:solidFill>
                  <a:srgbClr val="083168"/>
                </a:solidFill>
                <a:latin typeface="Aptos"/>
              </a:rPr>
              <a:t>PROTECT POTENTIAL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370832" y="2395728"/>
            <a:ext cx="6675120" cy="502920"/>
          </a:xfrm>
          <a:prstGeom prst="rect">
            <a:avLst/>
          </a:prstGeom>
          <a:noFill/>
        </p:spPr>
        <p:txBody>
          <a:bodyPr wrap="square" lIns="18288" rIns="18288" tIns="9144" bIns="9144">
            <a:spAutoFit/>
          </a:bodyPr>
          <a:lstStyle/>
          <a:p>
            <a:pPr algn="l"/>
            <a:r>
              <a:rPr sz="2400" b="1">
                <a:solidFill>
                  <a:srgbClr val="2B323A"/>
                </a:solidFill>
                <a:latin typeface="Aptos"/>
              </a:rPr>
              <a:t>Technical &amp; Field Evidence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389120" y="3182112"/>
            <a:ext cx="6217920" cy="777240"/>
          </a:xfrm>
          <a:prstGeom prst="rect">
            <a:avLst/>
          </a:prstGeom>
          <a:noFill/>
        </p:spPr>
        <p:txBody>
          <a:bodyPr wrap="square" lIns="18288" rIns="18288" tIns="9144" bIns="9144">
            <a:spAutoFit/>
          </a:bodyPr>
          <a:lstStyle/>
          <a:p>
            <a:pPr algn="l"/>
            <a:r>
              <a:rPr sz="1500" b="0">
                <a:solidFill>
                  <a:srgbClr val="2A7049"/>
                </a:solidFill>
                <a:latin typeface="Aptos"/>
              </a:rPr>
              <a:t>Sunburn Protection  ·  Cracking Reduction
Healthier Growth  ·  Better Resilience</a:t>
            </a:r>
          </a:p>
        </p:txBody>
      </p:sp>
      <p:sp>
        <p:nvSpPr>
          <p:cNvPr id="8" name="Rectangle 7"/>
          <p:cNvSpPr/>
          <p:nvPr/>
        </p:nvSpPr>
        <p:spPr>
          <a:xfrm>
            <a:off x="4370832" y="4279392"/>
            <a:ext cx="6355080" cy="27432"/>
          </a:xfrm>
          <a:prstGeom prst="rect">
            <a:avLst/>
          </a:prstGeom>
          <a:solidFill>
            <a:srgbClr val="0D4B9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389120" y="4590288"/>
            <a:ext cx="6126480" cy="640080"/>
          </a:xfrm>
          <a:prstGeom prst="rect">
            <a:avLst/>
          </a:prstGeom>
          <a:noFill/>
        </p:spPr>
        <p:txBody>
          <a:bodyPr wrap="square" lIns="18288" rIns="18288" tIns="9144" bIns="9144">
            <a:spAutoFit/>
          </a:bodyPr>
          <a:lstStyle/>
          <a:p>
            <a:pPr algn="l"/>
            <a:r>
              <a:rPr sz="1250" b="0">
                <a:solidFill>
                  <a:srgbClr val="69717A"/>
                </a:solidFill>
                <a:latin typeface="Aptos"/>
              </a:rPr>
              <a:t>Phospholipid-based crop protection for high-value fruit under environmental stress.</a:t>
            </a:r>
          </a:p>
        </p:txBody>
      </p:sp>
      <p:pic>
        <p:nvPicPr>
          <p:cNvPr id="10" name="Picture 9" descr="NutraPark_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0832" y="5806440"/>
            <a:ext cx="2057400" cy="6858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0469880" y="6016752"/>
            <a:ext cx="594360" cy="228600"/>
          </a:xfrm>
          <a:prstGeom prst="rect">
            <a:avLst/>
          </a:prstGeom>
          <a:noFill/>
        </p:spPr>
        <p:txBody>
          <a:bodyPr wrap="square" lIns="18288" rIns="18288" tIns="9144" bIns="9144">
            <a:spAutoFit/>
          </a:bodyPr>
          <a:lstStyle/>
          <a:p>
            <a:pPr algn="r"/>
            <a:r>
              <a:rPr sz="1000" b="1">
                <a:solidFill>
                  <a:srgbClr val="69717A"/>
                </a:solidFill>
                <a:latin typeface="Aptos"/>
              </a:rPr>
              <a:t>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831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29184"/>
            <a:ext cx="2926080" cy="219456"/>
          </a:xfrm>
          <a:prstGeom prst="rect">
            <a:avLst/>
          </a:prstGeom>
          <a:noFill/>
        </p:spPr>
        <p:txBody>
          <a:bodyPr wrap="square" lIns="18288" rIns="18288" tIns="9144" bIns="9144">
            <a:spAutoFit/>
          </a:bodyPr>
          <a:lstStyle/>
          <a:p>
            <a:pPr algn="l"/>
            <a:r>
              <a:rPr sz="950" b="1">
                <a:solidFill>
                  <a:srgbClr val="0D4B9C"/>
                </a:solidFill>
                <a:latin typeface="Aptos"/>
              </a:rPr>
              <a:t>PRODUCT OVERVIEW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58368"/>
            <a:ext cx="10607040" cy="502920"/>
          </a:xfrm>
          <a:prstGeom prst="rect">
            <a:avLst/>
          </a:prstGeom>
          <a:noFill/>
        </p:spPr>
        <p:txBody>
          <a:bodyPr wrap="square" lIns="18288" rIns="18288" tIns="9144" bIns="9144">
            <a:spAutoFit/>
          </a:bodyPr>
          <a:lstStyle/>
          <a:p>
            <a:pPr algn="l"/>
            <a:r>
              <a:rPr sz="2500" b="1">
                <a:solidFill>
                  <a:srgbClr val="083168"/>
                </a:solidFill>
                <a:latin typeface="Aptos"/>
              </a:rPr>
              <a:t>ProtectQ+ | Protect Potential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21207" y="1225296"/>
            <a:ext cx="9966960" cy="274320"/>
          </a:xfrm>
          <a:prstGeom prst="rect">
            <a:avLst/>
          </a:prstGeom>
          <a:noFill/>
        </p:spPr>
        <p:txBody>
          <a:bodyPr wrap="square" lIns="18288" rIns="18288" tIns="9144" bIns="9144">
            <a:spAutoFit/>
          </a:bodyPr>
          <a:lstStyle/>
          <a:p>
            <a:pPr algn="l"/>
            <a:r>
              <a:rPr sz="1050" b="0">
                <a:solidFill>
                  <a:srgbClr val="69717A"/>
                </a:solidFill>
                <a:latin typeface="Aptos"/>
              </a:rPr>
              <a:t>A phospholipid-based biostimulant designed to help crops maintain quality under stress.</a:t>
            </a:r>
          </a:p>
        </p:txBody>
      </p:sp>
      <p:pic>
        <p:nvPicPr>
          <p:cNvPr id="6" name="Picture 5" descr="NutraPark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75520" y="320040"/>
            <a:ext cx="1783080" cy="59436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502920" y="1682496"/>
            <a:ext cx="11155680" cy="18288"/>
          </a:xfrm>
          <a:prstGeom prst="rect">
            <a:avLst/>
          </a:prstGeom>
          <a:solidFill>
            <a:srgbClr val="DAE2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1201400" y="6519672"/>
            <a:ext cx="365760" cy="164592"/>
          </a:xfrm>
          <a:prstGeom prst="rect">
            <a:avLst/>
          </a:prstGeom>
          <a:noFill/>
        </p:spPr>
        <p:txBody>
          <a:bodyPr wrap="square" lIns="18288" rIns="18288" tIns="9144" bIns="9144">
            <a:spAutoFit/>
          </a:bodyPr>
          <a:lstStyle/>
          <a:p>
            <a:pPr algn="r"/>
            <a:r>
              <a:rPr sz="800" b="0">
                <a:solidFill>
                  <a:srgbClr val="69717A"/>
                </a:solidFill>
                <a:latin typeface="Aptos"/>
              </a:rPr>
              <a:t>2</a:t>
            </a:r>
          </a:p>
        </p:txBody>
      </p:sp>
      <p:pic>
        <p:nvPicPr>
          <p:cNvPr id="9" name="Picture 8" descr="ProtectQ_Bottle_FINA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360" y="1874519"/>
            <a:ext cx="2834640" cy="4251960"/>
          </a:xfrm>
          <a:prstGeom prst="rect">
            <a:avLst/>
          </a:prstGeom>
        </p:spPr>
      </p:pic>
      <p:sp>
        <p:nvSpPr>
          <p:cNvPr id="10" name="Rounded Rectangle 9"/>
          <p:cNvSpPr/>
          <p:nvPr/>
        </p:nvSpPr>
        <p:spPr>
          <a:xfrm>
            <a:off x="3977639" y="2084831"/>
            <a:ext cx="3383280" cy="1481328"/>
          </a:xfrm>
          <a:prstGeom prst="roundRect">
            <a:avLst/>
          </a:prstGeom>
          <a:solidFill>
            <a:srgbClr val="FFFFFF"/>
          </a:solidFill>
          <a:ln>
            <a:solidFill>
              <a:srgbClr val="DAE2E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4142231" y="2286000"/>
            <a:ext cx="438912" cy="438912"/>
          </a:xfrm>
          <a:prstGeom prst="roundRect">
            <a:avLst/>
          </a:prstGeom>
          <a:solidFill>
            <a:srgbClr val="0D4B9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142231" y="2368296"/>
            <a:ext cx="438912" cy="146304"/>
          </a:xfrm>
          <a:prstGeom prst="rect">
            <a:avLst/>
          </a:prstGeom>
          <a:noFill/>
        </p:spPr>
        <p:txBody>
          <a:bodyPr wrap="square" lIns="18288" rIns="18288" tIns="9144" bIns="9144">
            <a:spAutoFit/>
          </a:bodyPr>
          <a:lstStyle/>
          <a:p>
            <a:pPr algn="ctr"/>
            <a:r>
              <a:rPr sz="900" b="1">
                <a:solidFill>
                  <a:srgbClr val="FFFFFF"/>
                </a:solidFill>
                <a:latin typeface="Aptos"/>
              </a:rPr>
              <a:t>01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727448" y="2286000"/>
            <a:ext cx="2423160" cy="256032"/>
          </a:xfrm>
          <a:prstGeom prst="rect">
            <a:avLst/>
          </a:prstGeom>
          <a:noFill/>
        </p:spPr>
        <p:txBody>
          <a:bodyPr wrap="square" lIns="18288" rIns="18288" tIns="9144" bIns="9144">
            <a:spAutoFit/>
          </a:bodyPr>
          <a:lstStyle/>
          <a:p>
            <a:pPr algn="l"/>
            <a:r>
              <a:rPr sz="1100" b="1">
                <a:solidFill>
                  <a:srgbClr val="083168"/>
                </a:solidFill>
                <a:latin typeface="Aptos"/>
              </a:rPr>
              <a:t>SUNBURN PROTECTION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727448" y="2651760"/>
            <a:ext cx="2423160" cy="594360"/>
          </a:xfrm>
          <a:prstGeom prst="rect">
            <a:avLst/>
          </a:prstGeom>
          <a:noFill/>
        </p:spPr>
        <p:txBody>
          <a:bodyPr wrap="square" lIns="18288" rIns="18288" tIns="9144" bIns="9144">
            <a:spAutoFit/>
          </a:bodyPr>
          <a:lstStyle/>
          <a:p>
            <a:pPr algn="l"/>
            <a:r>
              <a:rPr sz="1030" b="0">
                <a:solidFill>
                  <a:srgbClr val="2B323A"/>
                </a:solidFill>
                <a:latin typeface="Aptos"/>
              </a:rPr>
              <a:t>Helps reduce damage under intense sunlight and high temperature.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680959" y="2084831"/>
            <a:ext cx="3383280" cy="1481328"/>
          </a:xfrm>
          <a:prstGeom prst="roundRect">
            <a:avLst/>
          </a:prstGeom>
          <a:solidFill>
            <a:srgbClr val="FFFFFF"/>
          </a:solidFill>
          <a:ln>
            <a:solidFill>
              <a:srgbClr val="DAE2E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ounded Rectangle 15"/>
          <p:cNvSpPr/>
          <p:nvPr/>
        </p:nvSpPr>
        <p:spPr>
          <a:xfrm>
            <a:off x="7845551" y="2286000"/>
            <a:ext cx="438912" cy="438912"/>
          </a:xfrm>
          <a:prstGeom prst="roundRect">
            <a:avLst/>
          </a:prstGeom>
          <a:solidFill>
            <a:srgbClr val="0D4B9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845551" y="2368296"/>
            <a:ext cx="438912" cy="146304"/>
          </a:xfrm>
          <a:prstGeom prst="rect">
            <a:avLst/>
          </a:prstGeom>
          <a:noFill/>
        </p:spPr>
        <p:txBody>
          <a:bodyPr wrap="square" lIns="18288" rIns="18288" tIns="9144" bIns="9144">
            <a:spAutoFit/>
          </a:bodyPr>
          <a:lstStyle/>
          <a:p>
            <a:pPr algn="ctr"/>
            <a:r>
              <a:rPr sz="900" b="1">
                <a:solidFill>
                  <a:srgbClr val="FFFFFF"/>
                </a:solidFill>
                <a:latin typeface="Aptos"/>
              </a:rPr>
              <a:t>02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430767" y="2286000"/>
            <a:ext cx="2423160" cy="256032"/>
          </a:xfrm>
          <a:prstGeom prst="rect">
            <a:avLst/>
          </a:prstGeom>
          <a:noFill/>
        </p:spPr>
        <p:txBody>
          <a:bodyPr wrap="square" lIns="18288" rIns="18288" tIns="9144" bIns="9144">
            <a:spAutoFit/>
          </a:bodyPr>
          <a:lstStyle/>
          <a:p>
            <a:pPr algn="l"/>
            <a:r>
              <a:rPr sz="1100" b="1">
                <a:solidFill>
                  <a:srgbClr val="083168"/>
                </a:solidFill>
                <a:latin typeface="Aptos"/>
              </a:rPr>
              <a:t>HEAT STRESS PROTECTION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430767" y="2651760"/>
            <a:ext cx="2423160" cy="594360"/>
          </a:xfrm>
          <a:prstGeom prst="rect">
            <a:avLst/>
          </a:prstGeom>
          <a:noFill/>
        </p:spPr>
        <p:txBody>
          <a:bodyPr wrap="square" lIns="18288" rIns="18288" tIns="9144" bIns="9144">
            <a:spAutoFit/>
          </a:bodyPr>
          <a:lstStyle/>
          <a:p>
            <a:pPr algn="l"/>
            <a:r>
              <a:rPr sz="1030" b="0">
                <a:solidFill>
                  <a:srgbClr val="2B323A"/>
                </a:solidFill>
                <a:latin typeface="Aptos"/>
              </a:rPr>
              <a:t>Supports plant performance under heat and drought conditions.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3977639" y="3913631"/>
            <a:ext cx="3383280" cy="1481328"/>
          </a:xfrm>
          <a:prstGeom prst="roundRect">
            <a:avLst/>
          </a:prstGeom>
          <a:solidFill>
            <a:srgbClr val="FFFFFF"/>
          </a:solidFill>
          <a:ln>
            <a:solidFill>
              <a:srgbClr val="DAE2E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ounded Rectangle 20"/>
          <p:cNvSpPr/>
          <p:nvPr/>
        </p:nvSpPr>
        <p:spPr>
          <a:xfrm>
            <a:off x="4142231" y="4114799"/>
            <a:ext cx="438912" cy="438912"/>
          </a:xfrm>
          <a:prstGeom prst="roundRect">
            <a:avLst/>
          </a:prstGeom>
          <a:solidFill>
            <a:srgbClr val="0D4B9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4142231" y="4197095"/>
            <a:ext cx="438912" cy="146304"/>
          </a:xfrm>
          <a:prstGeom prst="rect">
            <a:avLst/>
          </a:prstGeom>
          <a:noFill/>
        </p:spPr>
        <p:txBody>
          <a:bodyPr wrap="square" lIns="18288" rIns="18288" tIns="9144" bIns="9144">
            <a:spAutoFit/>
          </a:bodyPr>
          <a:lstStyle/>
          <a:p>
            <a:pPr algn="ctr"/>
            <a:r>
              <a:rPr sz="900" b="1">
                <a:solidFill>
                  <a:srgbClr val="FFFFFF"/>
                </a:solidFill>
                <a:latin typeface="Aptos"/>
              </a:rPr>
              <a:t>03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727448" y="4114799"/>
            <a:ext cx="2423160" cy="256032"/>
          </a:xfrm>
          <a:prstGeom prst="rect">
            <a:avLst/>
          </a:prstGeom>
          <a:noFill/>
        </p:spPr>
        <p:txBody>
          <a:bodyPr wrap="square" lIns="18288" rIns="18288" tIns="9144" bIns="9144">
            <a:spAutoFit/>
          </a:bodyPr>
          <a:lstStyle/>
          <a:p>
            <a:pPr algn="l"/>
            <a:r>
              <a:rPr sz="1100" b="1">
                <a:solidFill>
                  <a:srgbClr val="083168"/>
                </a:solidFill>
                <a:latin typeface="Aptos"/>
              </a:rPr>
              <a:t>CRACKING PROTECTION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727448" y="4480559"/>
            <a:ext cx="2423160" cy="594360"/>
          </a:xfrm>
          <a:prstGeom prst="rect">
            <a:avLst/>
          </a:prstGeom>
          <a:noFill/>
        </p:spPr>
        <p:txBody>
          <a:bodyPr wrap="square" lIns="18288" rIns="18288" tIns="9144" bIns="9144">
            <a:spAutoFit/>
          </a:bodyPr>
          <a:lstStyle/>
          <a:p>
            <a:pPr algn="l"/>
            <a:r>
              <a:rPr sz="1030" b="0">
                <a:solidFill>
                  <a:srgbClr val="2B323A"/>
                </a:solidFill>
                <a:latin typeface="Aptos"/>
              </a:rPr>
              <a:t>Supports skin elasticity under moisture-related stress.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7680959" y="3913631"/>
            <a:ext cx="3383280" cy="1481328"/>
          </a:xfrm>
          <a:prstGeom prst="roundRect">
            <a:avLst/>
          </a:prstGeom>
          <a:solidFill>
            <a:srgbClr val="FFFFFF"/>
          </a:solidFill>
          <a:ln>
            <a:solidFill>
              <a:srgbClr val="DAE2E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ounded Rectangle 25"/>
          <p:cNvSpPr/>
          <p:nvPr/>
        </p:nvSpPr>
        <p:spPr>
          <a:xfrm>
            <a:off x="7845551" y="4114799"/>
            <a:ext cx="438912" cy="438912"/>
          </a:xfrm>
          <a:prstGeom prst="roundRect">
            <a:avLst/>
          </a:prstGeom>
          <a:solidFill>
            <a:srgbClr val="0D4B9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7845551" y="4197095"/>
            <a:ext cx="438912" cy="146304"/>
          </a:xfrm>
          <a:prstGeom prst="rect">
            <a:avLst/>
          </a:prstGeom>
          <a:noFill/>
        </p:spPr>
        <p:txBody>
          <a:bodyPr wrap="square" lIns="18288" rIns="18288" tIns="9144" bIns="9144">
            <a:spAutoFit/>
          </a:bodyPr>
          <a:lstStyle/>
          <a:p>
            <a:pPr algn="ctr"/>
            <a:r>
              <a:rPr sz="900" b="1">
                <a:solidFill>
                  <a:srgbClr val="FFFFFF"/>
                </a:solidFill>
                <a:latin typeface="Aptos"/>
              </a:rPr>
              <a:t>04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430767" y="4114799"/>
            <a:ext cx="2423160" cy="256032"/>
          </a:xfrm>
          <a:prstGeom prst="rect">
            <a:avLst/>
          </a:prstGeom>
          <a:noFill/>
        </p:spPr>
        <p:txBody>
          <a:bodyPr wrap="square" lIns="18288" rIns="18288" tIns="9144" bIns="9144">
            <a:spAutoFit/>
          </a:bodyPr>
          <a:lstStyle/>
          <a:p>
            <a:pPr algn="l"/>
            <a:r>
              <a:rPr sz="1100" b="1">
                <a:solidFill>
                  <a:srgbClr val="083168"/>
                </a:solidFill>
                <a:latin typeface="Aptos"/>
              </a:rPr>
              <a:t>RESILIENCE BOOST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430767" y="4480559"/>
            <a:ext cx="2423160" cy="594360"/>
          </a:xfrm>
          <a:prstGeom prst="rect">
            <a:avLst/>
          </a:prstGeom>
          <a:noFill/>
        </p:spPr>
        <p:txBody>
          <a:bodyPr wrap="square" lIns="18288" rIns="18288" tIns="9144" bIns="9144">
            <a:spAutoFit/>
          </a:bodyPr>
          <a:lstStyle/>
          <a:p>
            <a:pPr algn="l"/>
            <a:r>
              <a:rPr sz="1030" b="0">
                <a:solidFill>
                  <a:srgbClr val="2B323A"/>
                </a:solidFill>
                <a:latin typeface="Aptos"/>
              </a:rPr>
              <a:t>Supports plant resilience and stable performance.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502920" y="6510528"/>
            <a:ext cx="5120640" cy="164592"/>
          </a:xfrm>
          <a:prstGeom prst="rect">
            <a:avLst/>
          </a:prstGeom>
          <a:noFill/>
        </p:spPr>
        <p:txBody>
          <a:bodyPr wrap="square" lIns="18288" rIns="18288" tIns="9144" bIns="9144">
            <a:spAutoFit/>
          </a:bodyPr>
          <a:lstStyle/>
          <a:p>
            <a:pPr algn="l"/>
            <a:r>
              <a:rPr sz="800" b="0">
                <a:solidFill>
                  <a:srgbClr val="69717A"/>
                </a:solidFill>
                <a:latin typeface="Aptos"/>
              </a:rPr>
              <a:t>NUTRA-PARK  |  Science for Better Harvests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831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29184"/>
            <a:ext cx="2926080" cy="219456"/>
          </a:xfrm>
          <a:prstGeom prst="rect">
            <a:avLst/>
          </a:prstGeom>
          <a:noFill/>
        </p:spPr>
        <p:txBody>
          <a:bodyPr wrap="square" lIns="18288" rIns="18288" tIns="9144" bIns="9144">
            <a:spAutoFit/>
          </a:bodyPr>
          <a:lstStyle/>
          <a:p>
            <a:pPr algn="l"/>
            <a:r>
              <a:rPr sz="950" b="1">
                <a:solidFill>
                  <a:srgbClr val="0D4B9C"/>
                </a:solidFill>
                <a:latin typeface="Aptos"/>
              </a:rPr>
              <a:t>TECHNICAL PROFILE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58368"/>
            <a:ext cx="10607040" cy="502920"/>
          </a:xfrm>
          <a:prstGeom prst="rect">
            <a:avLst/>
          </a:prstGeom>
          <a:noFill/>
        </p:spPr>
        <p:txBody>
          <a:bodyPr wrap="square" lIns="18288" rIns="18288" tIns="9144" bIns="9144">
            <a:spAutoFit/>
          </a:bodyPr>
          <a:lstStyle/>
          <a:p>
            <a:pPr algn="l"/>
            <a:r>
              <a:rPr sz="2500" b="1">
                <a:solidFill>
                  <a:srgbClr val="083168"/>
                </a:solidFill>
                <a:latin typeface="Aptos"/>
              </a:rPr>
              <a:t>Composition &amp; Product Characteristics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21207" y="1225296"/>
            <a:ext cx="9966960" cy="274320"/>
          </a:xfrm>
          <a:prstGeom prst="rect">
            <a:avLst/>
          </a:prstGeom>
          <a:noFill/>
        </p:spPr>
        <p:txBody>
          <a:bodyPr wrap="square" lIns="18288" rIns="18288" tIns="9144" bIns="9144">
            <a:spAutoFit/>
          </a:bodyPr>
          <a:lstStyle/>
          <a:p>
            <a:pPr algn="l"/>
            <a:r>
              <a:rPr sz="1050" b="0">
                <a:solidFill>
                  <a:srgbClr val="69717A"/>
                </a:solidFill>
                <a:latin typeface="Aptos"/>
              </a:rPr>
              <a:t>ProtectQ+ Certificate of Analysis · Lot PQ2602 · 10 Aug 2026</a:t>
            </a:r>
          </a:p>
        </p:txBody>
      </p:sp>
      <p:pic>
        <p:nvPicPr>
          <p:cNvPr id="6" name="Picture 5" descr="NutraPark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75520" y="320040"/>
            <a:ext cx="1783080" cy="59436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502920" y="1682496"/>
            <a:ext cx="11155680" cy="18288"/>
          </a:xfrm>
          <a:prstGeom prst="rect">
            <a:avLst/>
          </a:prstGeom>
          <a:solidFill>
            <a:srgbClr val="DAE2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1201400" y="6519672"/>
            <a:ext cx="365760" cy="164592"/>
          </a:xfrm>
          <a:prstGeom prst="rect">
            <a:avLst/>
          </a:prstGeom>
          <a:noFill/>
        </p:spPr>
        <p:txBody>
          <a:bodyPr wrap="square" lIns="18288" rIns="18288" tIns="9144" bIns="9144">
            <a:spAutoFit/>
          </a:bodyPr>
          <a:lstStyle/>
          <a:p>
            <a:pPr algn="r"/>
            <a:r>
              <a:rPr sz="800" b="0">
                <a:solidFill>
                  <a:srgbClr val="69717A"/>
                </a:solidFill>
                <a:latin typeface="Aptos"/>
              </a:rPr>
              <a:t>3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58368" y="1993392"/>
            <a:ext cx="10881360" cy="502920"/>
          </a:xfrm>
          <a:prstGeom prst="roundRect">
            <a:avLst/>
          </a:prstGeom>
          <a:solidFill>
            <a:srgbClr val="0831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68680" y="2148840"/>
            <a:ext cx="4297680" cy="182880"/>
          </a:xfrm>
          <a:prstGeom prst="rect">
            <a:avLst/>
          </a:prstGeom>
          <a:noFill/>
        </p:spPr>
        <p:txBody>
          <a:bodyPr wrap="square" lIns="18288" rIns="18288" tIns="9144" bIns="9144">
            <a:spAutoFit/>
          </a:bodyPr>
          <a:lstStyle/>
          <a:p>
            <a:pPr algn="l"/>
            <a:r>
              <a:rPr sz="900" b="1">
                <a:solidFill>
                  <a:srgbClr val="FFFFFF"/>
                </a:solidFill>
                <a:latin typeface="Aptos"/>
              </a:rPr>
              <a:t>TEST ITEM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486400" y="2148840"/>
            <a:ext cx="2468880" cy="182880"/>
          </a:xfrm>
          <a:prstGeom prst="rect">
            <a:avLst/>
          </a:prstGeom>
          <a:noFill/>
        </p:spPr>
        <p:txBody>
          <a:bodyPr wrap="square" lIns="18288" rIns="18288" tIns="9144" bIns="9144">
            <a:spAutoFit/>
          </a:bodyPr>
          <a:lstStyle/>
          <a:p>
            <a:pPr algn="l"/>
            <a:r>
              <a:rPr sz="900" b="1">
                <a:solidFill>
                  <a:srgbClr val="FFFFFF"/>
                </a:solidFill>
                <a:latin typeface="Aptos"/>
              </a:rPr>
              <a:t>SPECIFICATION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75320" y="2148840"/>
            <a:ext cx="2560320" cy="182880"/>
          </a:xfrm>
          <a:prstGeom prst="rect">
            <a:avLst/>
          </a:prstGeom>
          <a:noFill/>
        </p:spPr>
        <p:txBody>
          <a:bodyPr wrap="square" lIns="18288" rIns="18288" tIns="9144" bIns="9144">
            <a:spAutoFit/>
          </a:bodyPr>
          <a:lstStyle/>
          <a:p>
            <a:pPr algn="l"/>
            <a:r>
              <a:rPr sz="900" b="1">
                <a:solidFill>
                  <a:srgbClr val="FFFFFF"/>
                </a:solidFill>
                <a:latin typeface="Aptos"/>
              </a:rPr>
              <a:t>ANALYTICAL VALUE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58368" y="2596896"/>
            <a:ext cx="10881360" cy="39319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68680" y="2697479"/>
            <a:ext cx="4297680" cy="164592"/>
          </a:xfrm>
          <a:prstGeom prst="rect">
            <a:avLst/>
          </a:prstGeom>
          <a:noFill/>
        </p:spPr>
        <p:txBody>
          <a:bodyPr wrap="square" lIns="18288" rIns="18288" tIns="9144" bIns="9144">
            <a:spAutoFit/>
          </a:bodyPr>
          <a:lstStyle/>
          <a:p>
            <a:pPr algn="l"/>
            <a:r>
              <a:rPr sz="1000" b="1">
                <a:solidFill>
                  <a:srgbClr val="2B323A"/>
                </a:solidFill>
                <a:latin typeface="Aptos"/>
              </a:rPr>
              <a:t>Total Nitrogen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0" y="2697479"/>
            <a:ext cx="2468880" cy="164592"/>
          </a:xfrm>
          <a:prstGeom prst="rect">
            <a:avLst/>
          </a:prstGeom>
          <a:noFill/>
        </p:spPr>
        <p:txBody>
          <a:bodyPr wrap="square" lIns="18288" rIns="18288" tIns="9144" bIns="9144">
            <a:spAutoFit/>
          </a:bodyPr>
          <a:lstStyle/>
          <a:p>
            <a:pPr algn="l"/>
            <a:r>
              <a:rPr sz="1000" b="0">
                <a:solidFill>
                  <a:srgbClr val="69717A"/>
                </a:solidFill>
                <a:latin typeface="Aptos"/>
              </a:rPr>
              <a:t>≥ 1.0%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75320" y="2697479"/>
            <a:ext cx="2560320" cy="164592"/>
          </a:xfrm>
          <a:prstGeom prst="rect">
            <a:avLst/>
          </a:prstGeom>
          <a:noFill/>
        </p:spPr>
        <p:txBody>
          <a:bodyPr wrap="square" lIns="18288" rIns="18288" tIns="9144" bIns="9144">
            <a:spAutoFit/>
          </a:bodyPr>
          <a:lstStyle/>
          <a:p>
            <a:pPr algn="l"/>
            <a:r>
              <a:rPr sz="1000" b="1">
                <a:solidFill>
                  <a:srgbClr val="0D4B9C"/>
                </a:solidFill>
                <a:latin typeface="Aptos"/>
              </a:rPr>
              <a:t>1.12%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58368" y="3035808"/>
            <a:ext cx="10881360" cy="393192"/>
          </a:xfrm>
          <a:prstGeom prst="rect">
            <a:avLst/>
          </a:prstGeom>
          <a:solidFill>
            <a:srgbClr val="F2F7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68680" y="3136391"/>
            <a:ext cx="4297680" cy="164592"/>
          </a:xfrm>
          <a:prstGeom prst="rect">
            <a:avLst/>
          </a:prstGeom>
          <a:noFill/>
        </p:spPr>
        <p:txBody>
          <a:bodyPr wrap="square" lIns="18288" rIns="18288" tIns="9144" bIns="9144">
            <a:spAutoFit/>
          </a:bodyPr>
          <a:lstStyle/>
          <a:p>
            <a:pPr algn="l"/>
            <a:r>
              <a:rPr sz="1000" b="1">
                <a:solidFill>
                  <a:srgbClr val="2B323A"/>
                </a:solidFill>
                <a:latin typeface="Aptos"/>
              </a:rPr>
              <a:t>P₂O₅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486400" y="3136391"/>
            <a:ext cx="2468880" cy="164592"/>
          </a:xfrm>
          <a:prstGeom prst="rect">
            <a:avLst/>
          </a:prstGeom>
          <a:noFill/>
        </p:spPr>
        <p:txBody>
          <a:bodyPr wrap="square" lIns="18288" rIns="18288" tIns="9144" bIns="9144">
            <a:spAutoFit/>
          </a:bodyPr>
          <a:lstStyle/>
          <a:p>
            <a:pPr algn="l"/>
            <a:r>
              <a:rPr sz="1000" b="0">
                <a:solidFill>
                  <a:srgbClr val="69717A"/>
                </a:solidFill>
                <a:latin typeface="Aptos"/>
              </a:rPr>
              <a:t>≥ 1.5%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275320" y="3136391"/>
            <a:ext cx="2560320" cy="164592"/>
          </a:xfrm>
          <a:prstGeom prst="rect">
            <a:avLst/>
          </a:prstGeom>
          <a:noFill/>
        </p:spPr>
        <p:txBody>
          <a:bodyPr wrap="square" lIns="18288" rIns="18288" tIns="9144" bIns="9144">
            <a:spAutoFit/>
          </a:bodyPr>
          <a:lstStyle/>
          <a:p>
            <a:pPr algn="l"/>
            <a:r>
              <a:rPr sz="1000" b="1">
                <a:solidFill>
                  <a:srgbClr val="0D4B9C"/>
                </a:solidFill>
                <a:latin typeface="Aptos"/>
              </a:rPr>
              <a:t>1.56%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58368" y="3474720"/>
            <a:ext cx="10881360" cy="39319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868680" y="3575303"/>
            <a:ext cx="4297680" cy="164592"/>
          </a:xfrm>
          <a:prstGeom prst="rect">
            <a:avLst/>
          </a:prstGeom>
          <a:noFill/>
        </p:spPr>
        <p:txBody>
          <a:bodyPr wrap="square" lIns="18288" rIns="18288" tIns="9144" bIns="9144">
            <a:spAutoFit/>
          </a:bodyPr>
          <a:lstStyle/>
          <a:p>
            <a:pPr algn="l"/>
            <a:r>
              <a:rPr sz="1000" b="1">
                <a:solidFill>
                  <a:srgbClr val="2B323A"/>
                </a:solidFill>
                <a:latin typeface="Aptos"/>
              </a:rPr>
              <a:t>K₂O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486400" y="3575303"/>
            <a:ext cx="2468880" cy="164592"/>
          </a:xfrm>
          <a:prstGeom prst="rect">
            <a:avLst/>
          </a:prstGeom>
          <a:noFill/>
        </p:spPr>
        <p:txBody>
          <a:bodyPr wrap="square" lIns="18288" rIns="18288" tIns="9144" bIns="9144">
            <a:spAutoFit/>
          </a:bodyPr>
          <a:lstStyle/>
          <a:p>
            <a:pPr algn="l"/>
            <a:r>
              <a:rPr sz="1000" b="0">
                <a:solidFill>
                  <a:srgbClr val="69717A"/>
                </a:solidFill>
                <a:latin typeface="Aptos"/>
              </a:rPr>
              <a:t>≥ 1.5%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275320" y="3575303"/>
            <a:ext cx="2560320" cy="164592"/>
          </a:xfrm>
          <a:prstGeom prst="rect">
            <a:avLst/>
          </a:prstGeom>
          <a:noFill/>
        </p:spPr>
        <p:txBody>
          <a:bodyPr wrap="square" lIns="18288" rIns="18288" tIns="9144" bIns="9144">
            <a:spAutoFit/>
          </a:bodyPr>
          <a:lstStyle/>
          <a:p>
            <a:pPr algn="l"/>
            <a:r>
              <a:rPr sz="1000" b="1">
                <a:solidFill>
                  <a:srgbClr val="0D4B9C"/>
                </a:solidFill>
                <a:latin typeface="Aptos"/>
              </a:rPr>
              <a:t>1.58%</a:t>
            </a:r>
          </a:p>
        </p:txBody>
      </p:sp>
      <p:sp>
        <p:nvSpPr>
          <p:cNvPr id="25" name="Rectangle 24"/>
          <p:cNvSpPr/>
          <p:nvPr/>
        </p:nvSpPr>
        <p:spPr>
          <a:xfrm>
            <a:off x="658368" y="3913631"/>
            <a:ext cx="10881360" cy="393192"/>
          </a:xfrm>
          <a:prstGeom prst="rect">
            <a:avLst/>
          </a:prstGeom>
          <a:solidFill>
            <a:srgbClr val="F2F7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868680" y="4014215"/>
            <a:ext cx="4297680" cy="164592"/>
          </a:xfrm>
          <a:prstGeom prst="rect">
            <a:avLst/>
          </a:prstGeom>
          <a:noFill/>
        </p:spPr>
        <p:txBody>
          <a:bodyPr wrap="square" lIns="18288" rIns="18288" tIns="9144" bIns="9144">
            <a:spAutoFit/>
          </a:bodyPr>
          <a:lstStyle/>
          <a:p>
            <a:pPr algn="l"/>
            <a:r>
              <a:rPr sz="1000" b="1">
                <a:solidFill>
                  <a:srgbClr val="2B323A"/>
                </a:solidFill>
                <a:latin typeface="Aptos"/>
              </a:rPr>
              <a:t>Boron (B₂O₃)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486400" y="4014215"/>
            <a:ext cx="2468880" cy="164592"/>
          </a:xfrm>
          <a:prstGeom prst="rect">
            <a:avLst/>
          </a:prstGeom>
          <a:noFill/>
        </p:spPr>
        <p:txBody>
          <a:bodyPr wrap="square" lIns="18288" rIns="18288" tIns="9144" bIns="9144">
            <a:spAutoFit/>
          </a:bodyPr>
          <a:lstStyle/>
          <a:p>
            <a:pPr algn="l"/>
            <a:r>
              <a:rPr sz="1000" b="0">
                <a:solidFill>
                  <a:srgbClr val="69717A"/>
                </a:solidFill>
                <a:latin typeface="Aptos"/>
              </a:rPr>
              <a:t>≥ 0.05%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275320" y="4014215"/>
            <a:ext cx="2560320" cy="164592"/>
          </a:xfrm>
          <a:prstGeom prst="rect">
            <a:avLst/>
          </a:prstGeom>
          <a:noFill/>
        </p:spPr>
        <p:txBody>
          <a:bodyPr wrap="square" lIns="18288" rIns="18288" tIns="9144" bIns="9144">
            <a:spAutoFit/>
          </a:bodyPr>
          <a:lstStyle/>
          <a:p>
            <a:pPr algn="l"/>
            <a:r>
              <a:rPr sz="1000" b="1">
                <a:solidFill>
                  <a:srgbClr val="0D4B9C"/>
                </a:solidFill>
                <a:latin typeface="Aptos"/>
              </a:rPr>
              <a:t>0.061%</a:t>
            </a:r>
          </a:p>
        </p:txBody>
      </p:sp>
      <p:sp>
        <p:nvSpPr>
          <p:cNvPr id="29" name="Rectangle 28"/>
          <p:cNvSpPr/>
          <p:nvPr/>
        </p:nvSpPr>
        <p:spPr>
          <a:xfrm>
            <a:off x="658368" y="4352544"/>
            <a:ext cx="10881360" cy="39319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868680" y="4453128"/>
            <a:ext cx="4297680" cy="164592"/>
          </a:xfrm>
          <a:prstGeom prst="rect">
            <a:avLst/>
          </a:prstGeom>
          <a:noFill/>
        </p:spPr>
        <p:txBody>
          <a:bodyPr wrap="square" lIns="18288" rIns="18288" tIns="9144" bIns="9144">
            <a:spAutoFit/>
          </a:bodyPr>
          <a:lstStyle/>
          <a:p>
            <a:pPr algn="l"/>
            <a:r>
              <a:rPr sz="1000" b="1">
                <a:solidFill>
                  <a:srgbClr val="2B323A"/>
                </a:solidFill>
                <a:latin typeface="Aptos"/>
              </a:rPr>
              <a:t>Zinc (Zn)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486400" y="4453128"/>
            <a:ext cx="2468880" cy="164592"/>
          </a:xfrm>
          <a:prstGeom prst="rect">
            <a:avLst/>
          </a:prstGeom>
          <a:noFill/>
        </p:spPr>
        <p:txBody>
          <a:bodyPr wrap="square" lIns="18288" rIns="18288" tIns="9144" bIns="9144">
            <a:spAutoFit/>
          </a:bodyPr>
          <a:lstStyle/>
          <a:p>
            <a:pPr algn="l"/>
            <a:r>
              <a:rPr sz="1000" b="0">
                <a:solidFill>
                  <a:srgbClr val="69717A"/>
                </a:solidFill>
                <a:latin typeface="Aptos"/>
              </a:rPr>
              <a:t>≥ 0.08%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8275320" y="4453128"/>
            <a:ext cx="2560320" cy="164592"/>
          </a:xfrm>
          <a:prstGeom prst="rect">
            <a:avLst/>
          </a:prstGeom>
          <a:noFill/>
        </p:spPr>
        <p:txBody>
          <a:bodyPr wrap="square" lIns="18288" rIns="18288" tIns="9144" bIns="9144">
            <a:spAutoFit/>
          </a:bodyPr>
          <a:lstStyle/>
          <a:p>
            <a:pPr algn="l"/>
            <a:r>
              <a:rPr sz="1000" b="1">
                <a:solidFill>
                  <a:srgbClr val="0D4B9C"/>
                </a:solidFill>
                <a:latin typeface="Aptos"/>
              </a:rPr>
              <a:t>0.09%</a:t>
            </a:r>
          </a:p>
        </p:txBody>
      </p:sp>
      <p:sp>
        <p:nvSpPr>
          <p:cNvPr id="33" name="Rectangle 32"/>
          <p:cNvSpPr/>
          <p:nvPr/>
        </p:nvSpPr>
        <p:spPr>
          <a:xfrm>
            <a:off x="658368" y="4791456"/>
            <a:ext cx="10881360" cy="393192"/>
          </a:xfrm>
          <a:prstGeom prst="rect">
            <a:avLst/>
          </a:prstGeom>
          <a:solidFill>
            <a:srgbClr val="F2F7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868680" y="4892040"/>
            <a:ext cx="4297680" cy="164592"/>
          </a:xfrm>
          <a:prstGeom prst="rect">
            <a:avLst/>
          </a:prstGeom>
          <a:noFill/>
        </p:spPr>
        <p:txBody>
          <a:bodyPr wrap="square" lIns="18288" rIns="18288" tIns="9144" bIns="9144">
            <a:spAutoFit/>
          </a:bodyPr>
          <a:lstStyle/>
          <a:p>
            <a:pPr algn="l"/>
            <a:r>
              <a:rPr sz="1000" b="0">
                <a:solidFill>
                  <a:srgbClr val="2B323A"/>
                </a:solidFill>
                <a:latin typeface="Aptos"/>
              </a:rPr>
              <a:t>pH (1:10)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5486400" y="4892040"/>
            <a:ext cx="2468880" cy="164592"/>
          </a:xfrm>
          <a:prstGeom prst="rect">
            <a:avLst/>
          </a:prstGeom>
          <a:noFill/>
        </p:spPr>
        <p:txBody>
          <a:bodyPr wrap="square" lIns="18288" rIns="18288" tIns="9144" bIns="9144">
            <a:spAutoFit/>
          </a:bodyPr>
          <a:lstStyle/>
          <a:p>
            <a:pPr algn="l"/>
            <a:r>
              <a:rPr sz="1000" b="0">
                <a:solidFill>
                  <a:srgbClr val="69717A"/>
                </a:solidFill>
                <a:latin typeface="Aptos"/>
              </a:rPr>
              <a:t>6.0–8.0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8275320" y="4892040"/>
            <a:ext cx="2560320" cy="164592"/>
          </a:xfrm>
          <a:prstGeom prst="rect">
            <a:avLst/>
          </a:prstGeom>
          <a:noFill/>
        </p:spPr>
        <p:txBody>
          <a:bodyPr wrap="square" lIns="18288" rIns="18288" tIns="9144" bIns="9144">
            <a:spAutoFit/>
          </a:bodyPr>
          <a:lstStyle/>
          <a:p>
            <a:pPr algn="l"/>
            <a:r>
              <a:rPr sz="1000" b="1">
                <a:solidFill>
                  <a:srgbClr val="0D4B9C"/>
                </a:solidFill>
                <a:latin typeface="Aptos"/>
              </a:rPr>
              <a:t>7.5</a:t>
            </a:r>
          </a:p>
        </p:txBody>
      </p:sp>
      <p:sp>
        <p:nvSpPr>
          <p:cNvPr id="37" name="Rectangle 36"/>
          <p:cNvSpPr/>
          <p:nvPr/>
        </p:nvSpPr>
        <p:spPr>
          <a:xfrm>
            <a:off x="658368" y="5230368"/>
            <a:ext cx="10881360" cy="39319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868680" y="5330952"/>
            <a:ext cx="4297680" cy="164592"/>
          </a:xfrm>
          <a:prstGeom prst="rect">
            <a:avLst/>
          </a:prstGeom>
          <a:noFill/>
        </p:spPr>
        <p:txBody>
          <a:bodyPr wrap="square" lIns="18288" rIns="18288" tIns="9144" bIns="9144">
            <a:spAutoFit/>
          </a:bodyPr>
          <a:lstStyle/>
          <a:p>
            <a:pPr algn="l"/>
            <a:r>
              <a:rPr sz="1000" b="0">
                <a:solidFill>
                  <a:srgbClr val="2B323A"/>
                </a:solidFill>
                <a:latin typeface="Aptos"/>
              </a:rPr>
              <a:t>Solubility at 20°C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5486400" y="5330952"/>
            <a:ext cx="2468880" cy="164592"/>
          </a:xfrm>
          <a:prstGeom prst="rect">
            <a:avLst/>
          </a:prstGeom>
          <a:noFill/>
        </p:spPr>
        <p:txBody>
          <a:bodyPr wrap="square" lIns="18288" rIns="18288" tIns="9144" bIns="9144">
            <a:spAutoFit/>
          </a:bodyPr>
          <a:lstStyle/>
          <a:p>
            <a:pPr algn="l"/>
            <a:r>
              <a:rPr sz="1000" b="0">
                <a:solidFill>
                  <a:srgbClr val="69717A"/>
                </a:solidFill>
                <a:latin typeface="Aptos"/>
              </a:rPr>
              <a:t>100%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8275320" y="5330952"/>
            <a:ext cx="2560320" cy="164592"/>
          </a:xfrm>
          <a:prstGeom prst="rect">
            <a:avLst/>
          </a:prstGeom>
          <a:noFill/>
        </p:spPr>
        <p:txBody>
          <a:bodyPr wrap="square" lIns="18288" rIns="18288" tIns="9144" bIns="9144">
            <a:spAutoFit/>
          </a:bodyPr>
          <a:lstStyle/>
          <a:p>
            <a:pPr algn="l"/>
            <a:r>
              <a:rPr sz="1000" b="1">
                <a:solidFill>
                  <a:srgbClr val="0D4B9C"/>
                </a:solidFill>
                <a:latin typeface="Aptos"/>
              </a:rPr>
              <a:t>100%</a:t>
            </a:r>
          </a:p>
        </p:txBody>
      </p:sp>
      <p:sp>
        <p:nvSpPr>
          <p:cNvPr id="41" name="Rectangle 40"/>
          <p:cNvSpPr/>
          <p:nvPr/>
        </p:nvSpPr>
        <p:spPr>
          <a:xfrm>
            <a:off x="658368" y="5669279"/>
            <a:ext cx="10881360" cy="393192"/>
          </a:xfrm>
          <a:prstGeom prst="rect">
            <a:avLst/>
          </a:prstGeom>
          <a:solidFill>
            <a:srgbClr val="F2F7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868680" y="5769864"/>
            <a:ext cx="4297680" cy="164592"/>
          </a:xfrm>
          <a:prstGeom prst="rect">
            <a:avLst/>
          </a:prstGeom>
          <a:noFill/>
        </p:spPr>
        <p:txBody>
          <a:bodyPr wrap="square" lIns="18288" rIns="18288" tIns="9144" bIns="9144">
            <a:spAutoFit/>
          </a:bodyPr>
          <a:lstStyle/>
          <a:p>
            <a:pPr algn="l"/>
            <a:r>
              <a:rPr sz="1000" b="0">
                <a:solidFill>
                  <a:srgbClr val="2B323A"/>
                </a:solidFill>
                <a:latin typeface="Aptos"/>
              </a:rPr>
              <a:t>Density at 20°C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5486400" y="5769864"/>
            <a:ext cx="2468880" cy="164592"/>
          </a:xfrm>
          <a:prstGeom prst="rect">
            <a:avLst/>
          </a:prstGeom>
          <a:noFill/>
        </p:spPr>
        <p:txBody>
          <a:bodyPr wrap="square" lIns="18288" rIns="18288" tIns="9144" bIns="9144">
            <a:spAutoFit/>
          </a:bodyPr>
          <a:lstStyle/>
          <a:p>
            <a:pPr algn="l"/>
            <a:r>
              <a:rPr sz="1000" b="0">
                <a:solidFill>
                  <a:srgbClr val="69717A"/>
                </a:solidFill>
                <a:latin typeface="Aptos"/>
              </a:rPr>
              <a:t>—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8275320" y="5769864"/>
            <a:ext cx="2560320" cy="164592"/>
          </a:xfrm>
          <a:prstGeom prst="rect">
            <a:avLst/>
          </a:prstGeom>
          <a:noFill/>
        </p:spPr>
        <p:txBody>
          <a:bodyPr wrap="square" lIns="18288" rIns="18288" tIns="9144" bIns="9144">
            <a:spAutoFit/>
          </a:bodyPr>
          <a:lstStyle/>
          <a:p>
            <a:pPr algn="l"/>
            <a:r>
              <a:rPr sz="1000" b="1">
                <a:solidFill>
                  <a:srgbClr val="0D4B9C"/>
                </a:solidFill>
                <a:latin typeface="Aptos"/>
              </a:rPr>
              <a:t>1.040 g/mL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502920" y="6510528"/>
            <a:ext cx="5120640" cy="164592"/>
          </a:xfrm>
          <a:prstGeom prst="rect">
            <a:avLst/>
          </a:prstGeom>
          <a:noFill/>
        </p:spPr>
        <p:txBody>
          <a:bodyPr wrap="square" lIns="18288" rIns="18288" tIns="9144" bIns="9144">
            <a:spAutoFit/>
          </a:bodyPr>
          <a:lstStyle/>
          <a:p>
            <a:pPr algn="l"/>
            <a:r>
              <a:rPr sz="800" b="0">
                <a:solidFill>
                  <a:srgbClr val="69717A"/>
                </a:solidFill>
                <a:latin typeface="Aptos"/>
              </a:rPr>
              <a:t>NUTRA-PARK  |  Science for Better Harvests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831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29184"/>
            <a:ext cx="2926080" cy="219456"/>
          </a:xfrm>
          <a:prstGeom prst="rect">
            <a:avLst/>
          </a:prstGeom>
          <a:noFill/>
        </p:spPr>
        <p:txBody>
          <a:bodyPr wrap="square" lIns="18288" rIns="18288" tIns="9144" bIns="9144">
            <a:spAutoFit/>
          </a:bodyPr>
          <a:lstStyle/>
          <a:p>
            <a:pPr algn="l"/>
            <a:r>
              <a:rPr sz="950" b="1">
                <a:solidFill>
                  <a:srgbClr val="0D4B9C"/>
                </a:solidFill>
                <a:latin typeface="Aptos"/>
              </a:rPr>
              <a:t>FORMULATION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58368"/>
            <a:ext cx="10607040" cy="502920"/>
          </a:xfrm>
          <a:prstGeom prst="rect">
            <a:avLst/>
          </a:prstGeom>
          <a:noFill/>
        </p:spPr>
        <p:txBody>
          <a:bodyPr wrap="square" lIns="18288" rIns="18288" tIns="9144" bIns="9144">
            <a:spAutoFit/>
          </a:bodyPr>
          <a:lstStyle/>
          <a:p>
            <a:pPr algn="l"/>
            <a:r>
              <a:rPr sz="2500" b="1">
                <a:solidFill>
                  <a:srgbClr val="083168"/>
                </a:solidFill>
                <a:latin typeface="Aptos"/>
              </a:rPr>
              <a:t>Ingredient Profile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21207" y="1225296"/>
            <a:ext cx="9966960" cy="274320"/>
          </a:xfrm>
          <a:prstGeom prst="rect">
            <a:avLst/>
          </a:prstGeom>
          <a:noFill/>
        </p:spPr>
        <p:txBody>
          <a:bodyPr wrap="square" lIns="18288" rIns="18288" tIns="9144" bIns="9144">
            <a:spAutoFit/>
          </a:bodyPr>
          <a:lstStyle/>
          <a:p>
            <a:pPr algn="l"/>
            <a:r>
              <a:rPr sz="1050" b="0">
                <a:solidFill>
                  <a:srgbClr val="69717A"/>
                </a:solidFill>
                <a:latin typeface="Aptos"/>
              </a:rPr>
              <a:t>Current ProtectQ+ ingredient certificate</a:t>
            </a:r>
          </a:p>
        </p:txBody>
      </p:sp>
      <p:pic>
        <p:nvPicPr>
          <p:cNvPr id="6" name="Picture 5" descr="NutraPark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75520" y="320040"/>
            <a:ext cx="1783080" cy="59436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502920" y="1682496"/>
            <a:ext cx="11155680" cy="18288"/>
          </a:xfrm>
          <a:prstGeom prst="rect">
            <a:avLst/>
          </a:prstGeom>
          <a:solidFill>
            <a:srgbClr val="DAE2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1201400" y="6519672"/>
            <a:ext cx="365760" cy="164592"/>
          </a:xfrm>
          <a:prstGeom prst="rect">
            <a:avLst/>
          </a:prstGeom>
          <a:noFill/>
        </p:spPr>
        <p:txBody>
          <a:bodyPr wrap="square" lIns="18288" rIns="18288" tIns="9144" bIns="9144">
            <a:spAutoFit/>
          </a:bodyPr>
          <a:lstStyle/>
          <a:p>
            <a:pPr algn="r"/>
            <a:r>
              <a:rPr sz="800" b="0">
                <a:solidFill>
                  <a:srgbClr val="69717A"/>
                </a:solidFill>
                <a:latin typeface="Aptos"/>
              </a:rPr>
              <a:t>4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7240" y="1965960"/>
            <a:ext cx="2880360" cy="201168"/>
          </a:xfrm>
          <a:prstGeom prst="rect">
            <a:avLst/>
          </a:prstGeom>
          <a:noFill/>
        </p:spPr>
        <p:txBody>
          <a:bodyPr wrap="square" lIns="18288" rIns="18288" tIns="9144" bIns="9144">
            <a:spAutoFit/>
          </a:bodyPr>
          <a:lstStyle/>
          <a:p>
            <a:pPr algn="l"/>
            <a:r>
              <a:rPr sz="1050" b="1">
                <a:solidFill>
                  <a:srgbClr val="2B323A"/>
                </a:solidFill>
                <a:latin typeface="Aptos"/>
              </a:rPr>
              <a:t>Phospholipid (soybean extract)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703320" y="1984248"/>
            <a:ext cx="6629400" cy="201168"/>
          </a:xfrm>
          <a:prstGeom prst="roundRect">
            <a:avLst/>
          </a:prstGeom>
          <a:solidFill>
            <a:srgbClr val="E8EE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3703320" y="1984248"/>
            <a:ext cx="740360" cy="201168"/>
          </a:xfrm>
          <a:prstGeom prst="roundRect">
            <a:avLst/>
          </a:prstGeom>
          <a:solidFill>
            <a:srgbClr val="0D4B9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0497312" y="1965960"/>
            <a:ext cx="914400" cy="201168"/>
          </a:xfrm>
          <a:prstGeom prst="rect">
            <a:avLst/>
          </a:prstGeom>
          <a:noFill/>
        </p:spPr>
        <p:txBody>
          <a:bodyPr wrap="square" lIns="18288" rIns="18288" tIns="9144" bIns="9144">
            <a:spAutoFit/>
          </a:bodyPr>
          <a:lstStyle/>
          <a:p>
            <a:pPr algn="r"/>
            <a:r>
              <a:rPr sz="1050" b="1">
                <a:solidFill>
                  <a:srgbClr val="083168"/>
                </a:solidFill>
                <a:latin typeface="Aptos"/>
              </a:rPr>
              <a:t>7%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77240" y="2414015"/>
            <a:ext cx="2880360" cy="201168"/>
          </a:xfrm>
          <a:prstGeom prst="rect">
            <a:avLst/>
          </a:prstGeom>
          <a:noFill/>
        </p:spPr>
        <p:txBody>
          <a:bodyPr wrap="square" lIns="18288" rIns="18288" tIns="9144" bIns="9144">
            <a:spAutoFit/>
          </a:bodyPr>
          <a:lstStyle/>
          <a:p>
            <a:pPr algn="l"/>
            <a:r>
              <a:rPr sz="1050" b="1">
                <a:solidFill>
                  <a:srgbClr val="2B323A"/>
                </a:solidFill>
                <a:latin typeface="Aptos"/>
              </a:rPr>
              <a:t>Dextrose (cornstarch)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3703320" y="2432303"/>
            <a:ext cx="6629400" cy="201168"/>
          </a:xfrm>
          <a:prstGeom prst="roundRect">
            <a:avLst/>
          </a:prstGeom>
          <a:solidFill>
            <a:srgbClr val="E8EE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ounded Rectangle 14"/>
          <p:cNvSpPr/>
          <p:nvPr/>
        </p:nvSpPr>
        <p:spPr>
          <a:xfrm>
            <a:off x="3703320" y="2432303"/>
            <a:ext cx="846126" cy="201168"/>
          </a:xfrm>
          <a:prstGeom prst="roundRect">
            <a:avLst/>
          </a:prstGeom>
          <a:solidFill>
            <a:srgbClr val="0D4B9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0497312" y="2414015"/>
            <a:ext cx="914400" cy="201168"/>
          </a:xfrm>
          <a:prstGeom prst="rect">
            <a:avLst/>
          </a:prstGeom>
          <a:noFill/>
        </p:spPr>
        <p:txBody>
          <a:bodyPr wrap="square" lIns="18288" rIns="18288" tIns="9144" bIns="9144">
            <a:spAutoFit/>
          </a:bodyPr>
          <a:lstStyle/>
          <a:p>
            <a:pPr algn="r"/>
            <a:r>
              <a:rPr sz="1050" b="1">
                <a:solidFill>
                  <a:srgbClr val="083168"/>
                </a:solidFill>
                <a:latin typeface="Aptos"/>
              </a:rPr>
              <a:t>8%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77240" y="2862072"/>
            <a:ext cx="2880360" cy="201168"/>
          </a:xfrm>
          <a:prstGeom prst="rect">
            <a:avLst/>
          </a:prstGeom>
          <a:noFill/>
        </p:spPr>
        <p:txBody>
          <a:bodyPr wrap="square" lIns="18288" rIns="18288" tIns="9144" bIns="9144">
            <a:spAutoFit/>
          </a:bodyPr>
          <a:lstStyle/>
          <a:p>
            <a:pPr algn="l"/>
            <a:r>
              <a:rPr sz="1050" b="1">
                <a:solidFill>
                  <a:srgbClr val="2B323A"/>
                </a:solidFill>
                <a:latin typeface="Aptos"/>
              </a:rPr>
              <a:t>Glycerine (vegetable)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3703320" y="2880360"/>
            <a:ext cx="6629400" cy="201168"/>
          </a:xfrm>
          <a:prstGeom prst="roundRect">
            <a:avLst/>
          </a:prstGeom>
          <a:solidFill>
            <a:srgbClr val="E8EE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ounded Rectangle 18"/>
          <p:cNvSpPr/>
          <p:nvPr/>
        </p:nvSpPr>
        <p:spPr>
          <a:xfrm>
            <a:off x="3703320" y="2880360"/>
            <a:ext cx="1057657" cy="201168"/>
          </a:xfrm>
          <a:prstGeom prst="roundRect">
            <a:avLst/>
          </a:prstGeom>
          <a:solidFill>
            <a:srgbClr val="0D4B9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10497312" y="2862072"/>
            <a:ext cx="914400" cy="201168"/>
          </a:xfrm>
          <a:prstGeom prst="rect">
            <a:avLst/>
          </a:prstGeom>
          <a:noFill/>
        </p:spPr>
        <p:txBody>
          <a:bodyPr wrap="square" lIns="18288" rIns="18288" tIns="9144" bIns="9144">
            <a:spAutoFit/>
          </a:bodyPr>
          <a:lstStyle/>
          <a:p>
            <a:pPr algn="r"/>
            <a:r>
              <a:rPr sz="1050" b="1">
                <a:solidFill>
                  <a:srgbClr val="083168"/>
                </a:solidFill>
                <a:latin typeface="Aptos"/>
              </a:rPr>
              <a:t>10%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77240" y="3310128"/>
            <a:ext cx="2880360" cy="201168"/>
          </a:xfrm>
          <a:prstGeom prst="rect">
            <a:avLst/>
          </a:prstGeom>
          <a:noFill/>
        </p:spPr>
        <p:txBody>
          <a:bodyPr wrap="square" lIns="18288" rIns="18288" tIns="9144" bIns="9144">
            <a:spAutoFit/>
          </a:bodyPr>
          <a:lstStyle/>
          <a:p>
            <a:pPr algn="l"/>
            <a:r>
              <a:rPr sz="1050" b="1">
                <a:solidFill>
                  <a:srgbClr val="2B323A"/>
                </a:solidFill>
                <a:latin typeface="Aptos"/>
              </a:rPr>
              <a:t>Oleic acid (sunflower seed)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3703320" y="3328416"/>
            <a:ext cx="6629400" cy="201168"/>
          </a:xfrm>
          <a:prstGeom prst="roundRect">
            <a:avLst/>
          </a:prstGeom>
          <a:solidFill>
            <a:srgbClr val="E8EE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ounded Rectangle 22"/>
          <p:cNvSpPr/>
          <p:nvPr/>
        </p:nvSpPr>
        <p:spPr>
          <a:xfrm>
            <a:off x="3703320" y="3328416"/>
            <a:ext cx="793243" cy="201168"/>
          </a:xfrm>
          <a:prstGeom prst="roundRect">
            <a:avLst/>
          </a:prstGeom>
          <a:solidFill>
            <a:srgbClr val="0D4B9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10497312" y="3310128"/>
            <a:ext cx="914400" cy="201168"/>
          </a:xfrm>
          <a:prstGeom prst="rect">
            <a:avLst/>
          </a:prstGeom>
          <a:noFill/>
        </p:spPr>
        <p:txBody>
          <a:bodyPr wrap="square" lIns="18288" rIns="18288" tIns="9144" bIns="9144">
            <a:spAutoFit/>
          </a:bodyPr>
          <a:lstStyle/>
          <a:p>
            <a:pPr algn="r"/>
            <a:r>
              <a:rPr sz="1050" b="1">
                <a:solidFill>
                  <a:srgbClr val="083168"/>
                </a:solidFill>
                <a:latin typeface="Aptos"/>
              </a:rPr>
              <a:t>7.5%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77240" y="3758183"/>
            <a:ext cx="2880360" cy="201168"/>
          </a:xfrm>
          <a:prstGeom prst="rect">
            <a:avLst/>
          </a:prstGeom>
          <a:noFill/>
        </p:spPr>
        <p:txBody>
          <a:bodyPr wrap="square" lIns="18288" rIns="18288" tIns="9144" bIns="9144">
            <a:spAutoFit/>
          </a:bodyPr>
          <a:lstStyle/>
          <a:p>
            <a:pPr algn="l"/>
            <a:r>
              <a:rPr sz="1050" b="0">
                <a:solidFill>
                  <a:srgbClr val="2B323A"/>
                </a:solidFill>
                <a:latin typeface="Aptos"/>
              </a:rPr>
              <a:t>Potassium phosphate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3703320" y="3776471"/>
            <a:ext cx="6629400" cy="201168"/>
          </a:xfrm>
          <a:prstGeom prst="roundRect">
            <a:avLst/>
          </a:prstGeom>
          <a:solidFill>
            <a:srgbClr val="E8EE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ounded Rectangle 26"/>
          <p:cNvSpPr/>
          <p:nvPr/>
        </p:nvSpPr>
        <p:spPr>
          <a:xfrm>
            <a:off x="3703320" y="3776471"/>
            <a:ext cx="317297" cy="201168"/>
          </a:xfrm>
          <a:prstGeom prst="roundRect">
            <a:avLst/>
          </a:prstGeom>
          <a:solidFill>
            <a:srgbClr val="2A704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10497312" y="3758183"/>
            <a:ext cx="914400" cy="201168"/>
          </a:xfrm>
          <a:prstGeom prst="rect">
            <a:avLst/>
          </a:prstGeom>
          <a:noFill/>
        </p:spPr>
        <p:txBody>
          <a:bodyPr wrap="square" lIns="18288" rIns="18288" tIns="9144" bIns="9144">
            <a:spAutoFit/>
          </a:bodyPr>
          <a:lstStyle/>
          <a:p>
            <a:pPr algn="r"/>
            <a:r>
              <a:rPr sz="1050" b="1">
                <a:solidFill>
                  <a:srgbClr val="083168"/>
                </a:solidFill>
                <a:latin typeface="Aptos"/>
              </a:rPr>
              <a:t>3%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77240" y="4206240"/>
            <a:ext cx="2880360" cy="201168"/>
          </a:xfrm>
          <a:prstGeom prst="rect">
            <a:avLst/>
          </a:prstGeom>
          <a:noFill/>
        </p:spPr>
        <p:txBody>
          <a:bodyPr wrap="square" lIns="18288" rIns="18288" tIns="9144" bIns="9144">
            <a:spAutoFit/>
          </a:bodyPr>
          <a:lstStyle/>
          <a:p>
            <a:pPr algn="l"/>
            <a:r>
              <a:rPr sz="1050" b="0">
                <a:solidFill>
                  <a:srgbClr val="2B323A"/>
                </a:solidFill>
                <a:latin typeface="Aptos"/>
              </a:rPr>
              <a:t>Potassium acetate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3703320" y="4224527"/>
            <a:ext cx="6629400" cy="201168"/>
          </a:xfrm>
          <a:prstGeom prst="roundRect">
            <a:avLst/>
          </a:prstGeom>
          <a:solidFill>
            <a:srgbClr val="E8EE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ounded Rectangle 30"/>
          <p:cNvSpPr/>
          <p:nvPr/>
        </p:nvSpPr>
        <p:spPr>
          <a:xfrm>
            <a:off x="3703320" y="4224527"/>
            <a:ext cx="126918" cy="201168"/>
          </a:xfrm>
          <a:prstGeom prst="roundRect">
            <a:avLst/>
          </a:prstGeom>
          <a:solidFill>
            <a:srgbClr val="2A704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10497312" y="4206240"/>
            <a:ext cx="914400" cy="201168"/>
          </a:xfrm>
          <a:prstGeom prst="rect">
            <a:avLst/>
          </a:prstGeom>
          <a:noFill/>
        </p:spPr>
        <p:txBody>
          <a:bodyPr wrap="square" lIns="18288" rIns="18288" tIns="9144" bIns="9144">
            <a:spAutoFit/>
          </a:bodyPr>
          <a:lstStyle/>
          <a:p>
            <a:pPr algn="r"/>
            <a:r>
              <a:rPr sz="1050" b="1">
                <a:solidFill>
                  <a:srgbClr val="083168"/>
                </a:solidFill>
                <a:latin typeface="Aptos"/>
              </a:rPr>
              <a:t>1.2%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777240" y="4654296"/>
            <a:ext cx="2880360" cy="201168"/>
          </a:xfrm>
          <a:prstGeom prst="rect">
            <a:avLst/>
          </a:prstGeom>
          <a:noFill/>
        </p:spPr>
        <p:txBody>
          <a:bodyPr wrap="square" lIns="18288" rIns="18288" tIns="9144" bIns="9144">
            <a:spAutoFit/>
          </a:bodyPr>
          <a:lstStyle/>
          <a:p>
            <a:pPr algn="l"/>
            <a:r>
              <a:rPr sz="1050" b="0">
                <a:solidFill>
                  <a:srgbClr val="2B323A"/>
                </a:solidFill>
                <a:latin typeface="Aptos"/>
              </a:rPr>
              <a:t>Boric acid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3703320" y="4672583"/>
            <a:ext cx="6629400" cy="201168"/>
          </a:xfrm>
          <a:prstGeom prst="roundRect">
            <a:avLst/>
          </a:prstGeom>
          <a:solidFill>
            <a:srgbClr val="E8EE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ounded Rectangle 34"/>
          <p:cNvSpPr/>
          <p:nvPr/>
        </p:nvSpPr>
        <p:spPr>
          <a:xfrm>
            <a:off x="3703320" y="4672583"/>
            <a:ext cx="73152" cy="201168"/>
          </a:xfrm>
          <a:prstGeom prst="roundRect">
            <a:avLst/>
          </a:prstGeom>
          <a:solidFill>
            <a:srgbClr val="2A704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10497312" y="4654296"/>
            <a:ext cx="914400" cy="201168"/>
          </a:xfrm>
          <a:prstGeom prst="rect">
            <a:avLst/>
          </a:prstGeom>
          <a:noFill/>
        </p:spPr>
        <p:txBody>
          <a:bodyPr wrap="square" lIns="18288" rIns="18288" tIns="9144" bIns="9144">
            <a:spAutoFit/>
          </a:bodyPr>
          <a:lstStyle/>
          <a:p>
            <a:pPr algn="r"/>
            <a:r>
              <a:rPr sz="1050" b="1">
                <a:solidFill>
                  <a:srgbClr val="083168"/>
                </a:solidFill>
                <a:latin typeface="Aptos"/>
              </a:rPr>
              <a:t>0.12%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777240" y="5102352"/>
            <a:ext cx="2880360" cy="201168"/>
          </a:xfrm>
          <a:prstGeom prst="rect">
            <a:avLst/>
          </a:prstGeom>
          <a:noFill/>
        </p:spPr>
        <p:txBody>
          <a:bodyPr wrap="square" lIns="18288" rIns="18288" tIns="9144" bIns="9144">
            <a:spAutoFit/>
          </a:bodyPr>
          <a:lstStyle/>
          <a:p>
            <a:pPr algn="l"/>
            <a:r>
              <a:rPr sz="1050" b="0">
                <a:solidFill>
                  <a:srgbClr val="2B323A"/>
                </a:solidFill>
                <a:latin typeface="Aptos"/>
              </a:rPr>
              <a:t>Zinc sulfate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3703320" y="5120640"/>
            <a:ext cx="6629400" cy="201168"/>
          </a:xfrm>
          <a:prstGeom prst="roundRect">
            <a:avLst/>
          </a:prstGeom>
          <a:solidFill>
            <a:srgbClr val="E8EE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Rounded Rectangle 38"/>
          <p:cNvSpPr/>
          <p:nvPr/>
        </p:nvSpPr>
        <p:spPr>
          <a:xfrm>
            <a:off x="3703320" y="5120640"/>
            <a:ext cx="73152" cy="201168"/>
          </a:xfrm>
          <a:prstGeom prst="roundRect">
            <a:avLst/>
          </a:prstGeom>
          <a:solidFill>
            <a:srgbClr val="2A704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10497312" y="5102352"/>
            <a:ext cx="914400" cy="201168"/>
          </a:xfrm>
          <a:prstGeom prst="rect">
            <a:avLst/>
          </a:prstGeom>
          <a:noFill/>
        </p:spPr>
        <p:txBody>
          <a:bodyPr wrap="square" lIns="18288" rIns="18288" tIns="9144" bIns="9144">
            <a:spAutoFit/>
          </a:bodyPr>
          <a:lstStyle/>
          <a:p>
            <a:pPr algn="r"/>
            <a:r>
              <a:rPr sz="1050" b="1">
                <a:solidFill>
                  <a:srgbClr val="083168"/>
                </a:solidFill>
                <a:latin typeface="Aptos"/>
              </a:rPr>
              <a:t>0.5%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777240" y="5550408"/>
            <a:ext cx="2880360" cy="201168"/>
          </a:xfrm>
          <a:prstGeom prst="rect">
            <a:avLst/>
          </a:prstGeom>
          <a:noFill/>
        </p:spPr>
        <p:txBody>
          <a:bodyPr wrap="square" lIns="18288" rIns="18288" tIns="9144" bIns="9144">
            <a:spAutoFit/>
          </a:bodyPr>
          <a:lstStyle/>
          <a:p>
            <a:pPr algn="l"/>
            <a:r>
              <a:rPr sz="1050" b="0">
                <a:solidFill>
                  <a:srgbClr val="2B323A"/>
                </a:solidFill>
                <a:latin typeface="Aptos"/>
              </a:rPr>
              <a:t>Clean water</a:t>
            </a:r>
          </a:p>
        </p:txBody>
      </p:sp>
      <p:sp>
        <p:nvSpPr>
          <p:cNvPr id="42" name="Rounded Rectangle 41"/>
          <p:cNvSpPr/>
          <p:nvPr/>
        </p:nvSpPr>
        <p:spPr>
          <a:xfrm>
            <a:off x="3703320" y="5568696"/>
            <a:ext cx="6629400" cy="201168"/>
          </a:xfrm>
          <a:prstGeom prst="roundRect">
            <a:avLst/>
          </a:prstGeom>
          <a:solidFill>
            <a:srgbClr val="E8EE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Rounded Rectangle 42"/>
          <p:cNvSpPr/>
          <p:nvPr/>
        </p:nvSpPr>
        <p:spPr>
          <a:xfrm>
            <a:off x="3703320" y="5568696"/>
            <a:ext cx="6629400" cy="201168"/>
          </a:xfrm>
          <a:prstGeom prst="roundRect">
            <a:avLst/>
          </a:prstGeom>
          <a:solidFill>
            <a:srgbClr val="2A704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10497312" y="5550408"/>
            <a:ext cx="914400" cy="201168"/>
          </a:xfrm>
          <a:prstGeom prst="rect">
            <a:avLst/>
          </a:prstGeom>
          <a:noFill/>
        </p:spPr>
        <p:txBody>
          <a:bodyPr wrap="square" lIns="18288" rIns="18288" tIns="9144" bIns="9144">
            <a:spAutoFit/>
          </a:bodyPr>
          <a:lstStyle/>
          <a:p>
            <a:pPr algn="r"/>
            <a:r>
              <a:rPr sz="1050" b="1">
                <a:solidFill>
                  <a:srgbClr val="083168"/>
                </a:solidFill>
                <a:latin typeface="Aptos"/>
              </a:rPr>
              <a:t>62.68%</a:t>
            </a:r>
          </a:p>
        </p:txBody>
      </p:sp>
      <p:sp>
        <p:nvSpPr>
          <p:cNvPr id="45" name="Rounded Rectangle 44"/>
          <p:cNvSpPr/>
          <p:nvPr/>
        </p:nvSpPr>
        <p:spPr>
          <a:xfrm>
            <a:off x="749808" y="6080760"/>
            <a:ext cx="10652760" cy="347472"/>
          </a:xfrm>
          <a:prstGeom prst="roundRect">
            <a:avLst/>
          </a:prstGeom>
          <a:solidFill>
            <a:srgbClr val="E6F1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914400" y="6172200"/>
            <a:ext cx="10241280" cy="164592"/>
          </a:xfrm>
          <a:prstGeom prst="rect">
            <a:avLst/>
          </a:prstGeom>
          <a:noFill/>
        </p:spPr>
        <p:txBody>
          <a:bodyPr wrap="square" lIns="18288" rIns="18288" tIns="9144" bIns="9144">
            <a:spAutoFit/>
          </a:bodyPr>
          <a:lstStyle/>
          <a:p>
            <a:pPr algn="ctr"/>
            <a:r>
              <a:rPr sz="1000" b="1">
                <a:solidFill>
                  <a:srgbClr val="083168"/>
                </a:solidFill>
                <a:latin typeface="Aptos"/>
              </a:rPr>
              <a:t>100% total formulation  ·  Water soluble at 20°C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502920" y="6510528"/>
            <a:ext cx="5120640" cy="164592"/>
          </a:xfrm>
          <a:prstGeom prst="rect">
            <a:avLst/>
          </a:prstGeom>
          <a:noFill/>
        </p:spPr>
        <p:txBody>
          <a:bodyPr wrap="square" lIns="18288" rIns="18288" tIns="9144" bIns="9144">
            <a:spAutoFit/>
          </a:bodyPr>
          <a:lstStyle/>
          <a:p>
            <a:pPr algn="l"/>
            <a:r>
              <a:rPr sz="800" b="0">
                <a:solidFill>
                  <a:srgbClr val="69717A"/>
                </a:solidFill>
                <a:latin typeface="Aptos"/>
              </a:rPr>
              <a:t>NUTRA-PARK  |  Science for Better Harvests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831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29184"/>
            <a:ext cx="2926080" cy="219456"/>
          </a:xfrm>
          <a:prstGeom prst="rect">
            <a:avLst/>
          </a:prstGeom>
          <a:noFill/>
        </p:spPr>
        <p:txBody>
          <a:bodyPr wrap="square" lIns="18288" rIns="18288" tIns="9144" bIns="9144">
            <a:spAutoFit/>
          </a:bodyPr>
          <a:lstStyle/>
          <a:p>
            <a:pPr algn="l"/>
            <a:r>
              <a:rPr sz="950" b="1">
                <a:solidFill>
                  <a:srgbClr val="0D4B9C"/>
                </a:solidFill>
                <a:latin typeface="Aptos"/>
              </a:rPr>
              <a:t>PRODUCT FUNCTION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58368"/>
            <a:ext cx="10607040" cy="502920"/>
          </a:xfrm>
          <a:prstGeom prst="rect">
            <a:avLst/>
          </a:prstGeom>
          <a:noFill/>
        </p:spPr>
        <p:txBody>
          <a:bodyPr wrap="square" lIns="18288" rIns="18288" tIns="9144" bIns="9144">
            <a:spAutoFit/>
          </a:bodyPr>
          <a:lstStyle/>
          <a:p>
            <a:pPr algn="l"/>
            <a:r>
              <a:rPr sz="2500" b="1">
                <a:solidFill>
                  <a:srgbClr val="083168"/>
                </a:solidFill>
                <a:latin typeface="Aptos"/>
              </a:rPr>
              <a:t>How ProtectQ+ Supports Crop Protection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21207" y="1225296"/>
            <a:ext cx="9966960" cy="274320"/>
          </a:xfrm>
          <a:prstGeom prst="rect">
            <a:avLst/>
          </a:prstGeom>
          <a:noFill/>
        </p:spPr>
        <p:txBody>
          <a:bodyPr wrap="square" lIns="18288" rIns="18288" tIns="9144" bIns="9144">
            <a:spAutoFit/>
          </a:bodyPr>
          <a:lstStyle/>
          <a:p>
            <a:pPr algn="l"/>
            <a:r>
              <a:rPr sz="1050" b="0">
                <a:solidFill>
                  <a:srgbClr val="69717A"/>
                </a:solidFill>
                <a:latin typeface="Aptos"/>
              </a:rPr>
              <a:t>A functional framework based on the supplied formulation and technical information.</a:t>
            </a:r>
          </a:p>
        </p:txBody>
      </p:sp>
      <p:pic>
        <p:nvPicPr>
          <p:cNvPr id="6" name="Picture 5" descr="NutraPark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75520" y="320040"/>
            <a:ext cx="1783080" cy="59436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502920" y="1682496"/>
            <a:ext cx="11155680" cy="18288"/>
          </a:xfrm>
          <a:prstGeom prst="rect">
            <a:avLst/>
          </a:prstGeom>
          <a:solidFill>
            <a:srgbClr val="DAE2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1201400" y="6519672"/>
            <a:ext cx="365760" cy="164592"/>
          </a:xfrm>
          <a:prstGeom prst="rect">
            <a:avLst/>
          </a:prstGeom>
          <a:noFill/>
        </p:spPr>
        <p:txBody>
          <a:bodyPr wrap="square" lIns="18288" rIns="18288" tIns="9144" bIns="9144">
            <a:spAutoFit/>
          </a:bodyPr>
          <a:lstStyle/>
          <a:p>
            <a:pPr algn="r"/>
            <a:r>
              <a:rPr sz="800" b="0">
                <a:solidFill>
                  <a:srgbClr val="69717A"/>
                </a:solidFill>
                <a:latin typeface="Aptos"/>
              </a:rPr>
              <a:t>5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58368" y="2148840"/>
            <a:ext cx="2542032" cy="2971800"/>
          </a:xfrm>
          <a:prstGeom prst="roundRect">
            <a:avLst/>
          </a:prstGeom>
          <a:solidFill>
            <a:srgbClr val="FFFFFF"/>
          </a:solidFill>
          <a:ln>
            <a:solidFill>
              <a:srgbClr val="DAE2E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1499616" y="2395728"/>
            <a:ext cx="841248" cy="841248"/>
          </a:xfrm>
          <a:prstGeom prst="roundRect">
            <a:avLst/>
          </a:prstGeom>
          <a:solidFill>
            <a:srgbClr val="0D4B9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499616" y="2596896"/>
            <a:ext cx="841248" cy="237744"/>
          </a:xfrm>
          <a:prstGeom prst="rect">
            <a:avLst/>
          </a:prstGeom>
          <a:noFill/>
        </p:spPr>
        <p:txBody>
          <a:bodyPr wrap="square" lIns="18288" rIns="18288" tIns="9144" bIns="9144">
            <a:spAutoFit/>
          </a:bodyPr>
          <a:lstStyle/>
          <a:p>
            <a:pPr algn="ctr"/>
            <a:r>
              <a:rPr sz="1800" b="1">
                <a:solidFill>
                  <a:srgbClr val="FFFFFF"/>
                </a:solidFill>
                <a:latin typeface="Aptos"/>
              </a:rPr>
              <a:t>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86968" y="3456432"/>
            <a:ext cx="2084831" cy="384048"/>
          </a:xfrm>
          <a:prstGeom prst="rect">
            <a:avLst/>
          </a:prstGeom>
          <a:noFill/>
        </p:spPr>
        <p:txBody>
          <a:bodyPr wrap="square" lIns="18288" rIns="18288" tIns="9144" bIns="9144">
            <a:spAutoFit/>
          </a:bodyPr>
          <a:lstStyle/>
          <a:p>
            <a:pPr algn="ctr"/>
            <a:r>
              <a:rPr sz="1100" b="1">
                <a:solidFill>
                  <a:srgbClr val="083168"/>
                </a:solidFill>
                <a:latin typeface="Aptos"/>
              </a:rPr>
              <a:t>MEMBRANE SUPPORT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14400" y="4041648"/>
            <a:ext cx="2029968" cy="786384"/>
          </a:xfrm>
          <a:prstGeom prst="rect">
            <a:avLst/>
          </a:prstGeom>
          <a:noFill/>
        </p:spPr>
        <p:txBody>
          <a:bodyPr wrap="square" lIns="18288" rIns="18288" tIns="9144" bIns="9144">
            <a:spAutoFit/>
          </a:bodyPr>
          <a:lstStyle/>
          <a:p>
            <a:pPr algn="ctr"/>
            <a:r>
              <a:rPr sz="1019" b="0">
                <a:solidFill>
                  <a:srgbClr val="2B323A"/>
                </a:solidFill>
                <a:latin typeface="Aptos"/>
              </a:rPr>
              <a:t>Phospholipid components are intended to support cell membrane condition and tissue stability.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200400" y="2743200"/>
            <a:ext cx="274320" cy="274320"/>
          </a:xfrm>
          <a:prstGeom prst="rect">
            <a:avLst/>
          </a:prstGeom>
          <a:noFill/>
        </p:spPr>
        <p:txBody>
          <a:bodyPr wrap="square" lIns="18288" rIns="18288" tIns="9144" bIns="9144">
            <a:spAutoFit/>
          </a:bodyPr>
          <a:lstStyle/>
          <a:p>
            <a:pPr algn="ctr"/>
            <a:r>
              <a:rPr sz="1800" b="1">
                <a:solidFill>
                  <a:srgbClr val="2A7049"/>
                </a:solidFill>
                <a:latin typeface="Aptos"/>
              </a:rPr>
              <a:t>→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3474720" y="2148840"/>
            <a:ext cx="2542032" cy="2971800"/>
          </a:xfrm>
          <a:prstGeom prst="roundRect">
            <a:avLst/>
          </a:prstGeom>
          <a:solidFill>
            <a:srgbClr val="FFFFFF"/>
          </a:solidFill>
          <a:ln>
            <a:solidFill>
              <a:srgbClr val="DAE2E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ounded Rectangle 15"/>
          <p:cNvSpPr/>
          <p:nvPr/>
        </p:nvSpPr>
        <p:spPr>
          <a:xfrm>
            <a:off x="4315968" y="2395728"/>
            <a:ext cx="841248" cy="841248"/>
          </a:xfrm>
          <a:prstGeom prst="roundRect">
            <a:avLst/>
          </a:prstGeom>
          <a:solidFill>
            <a:srgbClr val="0D4B9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4315968" y="2596896"/>
            <a:ext cx="841248" cy="237744"/>
          </a:xfrm>
          <a:prstGeom prst="rect">
            <a:avLst/>
          </a:prstGeom>
          <a:noFill/>
        </p:spPr>
        <p:txBody>
          <a:bodyPr wrap="square" lIns="18288" rIns="18288" tIns="9144" bIns="9144">
            <a:spAutoFit/>
          </a:bodyPr>
          <a:lstStyle/>
          <a:p>
            <a:pPr algn="ctr"/>
            <a:r>
              <a:rPr sz="1800" b="1">
                <a:solidFill>
                  <a:srgbClr val="FFFFFF"/>
                </a:solidFill>
                <a:latin typeface="Aptos"/>
              </a:rPr>
              <a:t>2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703320" y="3456432"/>
            <a:ext cx="2084831" cy="384048"/>
          </a:xfrm>
          <a:prstGeom prst="rect">
            <a:avLst/>
          </a:prstGeom>
          <a:noFill/>
        </p:spPr>
        <p:txBody>
          <a:bodyPr wrap="square" lIns="18288" rIns="18288" tIns="9144" bIns="9144">
            <a:spAutoFit/>
          </a:bodyPr>
          <a:lstStyle/>
          <a:p>
            <a:pPr algn="ctr"/>
            <a:r>
              <a:rPr sz="1100" b="1">
                <a:solidFill>
                  <a:srgbClr val="083168"/>
                </a:solidFill>
                <a:latin typeface="Aptos"/>
              </a:rPr>
              <a:t>CUTICLE &amp; SURFACE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730752" y="4041648"/>
            <a:ext cx="2029968" cy="786384"/>
          </a:xfrm>
          <a:prstGeom prst="rect">
            <a:avLst/>
          </a:prstGeom>
          <a:noFill/>
        </p:spPr>
        <p:txBody>
          <a:bodyPr wrap="square" lIns="18288" rIns="18288" tIns="9144" bIns="9144">
            <a:spAutoFit/>
          </a:bodyPr>
          <a:lstStyle/>
          <a:p>
            <a:pPr algn="ctr"/>
            <a:r>
              <a:rPr sz="1019" b="0">
                <a:solidFill>
                  <a:srgbClr val="2B323A"/>
                </a:solidFill>
                <a:latin typeface="Aptos"/>
              </a:rPr>
              <a:t>Designed to support fruit surface condition under sunlight and moisture-related stress.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016752" y="2743200"/>
            <a:ext cx="274320" cy="274320"/>
          </a:xfrm>
          <a:prstGeom prst="rect">
            <a:avLst/>
          </a:prstGeom>
          <a:noFill/>
        </p:spPr>
        <p:txBody>
          <a:bodyPr wrap="square" lIns="18288" rIns="18288" tIns="9144" bIns="9144">
            <a:spAutoFit/>
          </a:bodyPr>
          <a:lstStyle/>
          <a:p>
            <a:pPr algn="ctr"/>
            <a:r>
              <a:rPr sz="1800" b="1">
                <a:solidFill>
                  <a:srgbClr val="2A7049"/>
                </a:solidFill>
                <a:latin typeface="Aptos"/>
              </a:rPr>
              <a:t>→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291072" y="2148840"/>
            <a:ext cx="2542032" cy="2971800"/>
          </a:xfrm>
          <a:prstGeom prst="roundRect">
            <a:avLst/>
          </a:prstGeom>
          <a:solidFill>
            <a:srgbClr val="FFFFFF"/>
          </a:solidFill>
          <a:ln>
            <a:solidFill>
              <a:srgbClr val="DAE2E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ounded Rectangle 21"/>
          <p:cNvSpPr/>
          <p:nvPr/>
        </p:nvSpPr>
        <p:spPr>
          <a:xfrm>
            <a:off x="7132320" y="2395728"/>
            <a:ext cx="841248" cy="841248"/>
          </a:xfrm>
          <a:prstGeom prst="roundRect">
            <a:avLst/>
          </a:prstGeom>
          <a:solidFill>
            <a:srgbClr val="0D4B9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7132320" y="2596896"/>
            <a:ext cx="841248" cy="237744"/>
          </a:xfrm>
          <a:prstGeom prst="rect">
            <a:avLst/>
          </a:prstGeom>
          <a:noFill/>
        </p:spPr>
        <p:txBody>
          <a:bodyPr wrap="square" lIns="18288" rIns="18288" tIns="9144" bIns="9144">
            <a:spAutoFit/>
          </a:bodyPr>
          <a:lstStyle/>
          <a:p>
            <a:pPr algn="ctr"/>
            <a:r>
              <a:rPr sz="1800" b="1">
                <a:solidFill>
                  <a:srgbClr val="FFFFFF"/>
                </a:solidFill>
                <a:latin typeface="Aptos"/>
              </a:rPr>
              <a:t>3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519672" y="3456432"/>
            <a:ext cx="2084831" cy="384048"/>
          </a:xfrm>
          <a:prstGeom prst="rect">
            <a:avLst/>
          </a:prstGeom>
          <a:noFill/>
        </p:spPr>
        <p:txBody>
          <a:bodyPr wrap="square" lIns="18288" rIns="18288" tIns="9144" bIns="9144">
            <a:spAutoFit/>
          </a:bodyPr>
          <a:lstStyle/>
          <a:p>
            <a:pPr algn="ctr"/>
            <a:r>
              <a:rPr sz="1100" b="1">
                <a:solidFill>
                  <a:srgbClr val="083168"/>
                </a:solidFill>
                <a:latin typeface="Aptos"/>
              </a:rPr>
              <a:t>STRESS RESPONSE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547104" y="4041648"/>
            <a:ext cx="2029968" cy="786384"/>
          </a:xfrm>
          <a:prstGeom prst="rect">
            <a:avLst/>
          </a:prstGeom>
          <a:noFill/>
        </p:spPr>
        <p:txBody>
          <a:bodyPr wrap="square" lIns="18288" rIns="18288" tIns="9144" bIns="9144">
            <a:spAutoFit/>
          </a:bodyPr>
          <a:lstStyle/>
          <a:p>
            <a:pPr algn="ctr"/>
            <a:r>
              <a:rPr sz="1019" b="0">
                <a:solidFill>
                  <a:srgbClr val="2B323A"/>
                </a:solidFill>
                <a:latin typeface="Aptos"/>
              </a:rPr>
              <a:t>Helps crops maintain performance under heat, sunlight and moisture fluctuation.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833104" y="2743200"/>
            <a:ext cx="274320" cy="274320"/>
          </a:xfrm>
          <a:prstGeom prst="rect">
            <a:avLst/>
          </a:prstGeom>
          <a:noFill/>
        </p:spPr>
        <p:txBody>
          <a:bodyPr wrap="square" lIns="18288" rIns="18288" tIns="9144" bIns="9144">
            <a:spAutoFit/>
          </a:bodyPr>
          <a:lstStyle/>
          <a:p>
            <a:pPr algn="ctr"/>
            <a:r>
              <a:rPr sz="1800" b="1">
                <a:solidFill>
                  <a:srgbClr val="2A7049"/>
                </a:solidFill>
                <a:latin typeface="Aptos"/>
              </a:rPr>
              <a:t>→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9107424" y="2148840"/>
            <a:ext cx="2542032" cy="2971800"/>
          </a:xfrm>
          <a:prstGeom prst="roundRect">
            <a:avLst/>
          </a:prstGeom>
          <a:solidFill>
            <a:srgbClr val="FFFFFF"/>
          </a:solidFill>
          <a:ln>
            <a:solidFill>
              <a:srgbClr val="DAE2E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ounded Rectangle 27"/>
          <p:cNvSpPr/>
          <p:nvPr/>
        </p:nvSpPr>
        <p:spPr>
          <a:xfrm>
            <a:off x="9948672" y="2395728"/>
            <a:ext cx="841248" cy="841248"/>
          </a:xfrm>
          <a:prstGeom prst="roundRect">
            <a:avLst/>
          </a:prstGeom>
          <a:solidFill>
            <a:srgbClr val="0D4B9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9948672" y="2596896"/>
            <a:ext cx="841248" cy="237744"/>
          </a:xfrm>
          <a:prstGeom prst="rect">
            <a:avLst/>
          </a:prstGeom>
          <a:noFill/>
        </p:spPr>
        <p:txBody>
          <a:bodyPr wrap="square" lIns="18288" rIns="18288" tIns="9144" bIns="9144">
            <a:spAutoFit/>
          </a:bodyPr>
          <a:lstStyle/>
          <a:p>
            <a:pPr algn="ctr"/>
            <a:r>
              <a:rPr sz="1800" b="1">
                <a:solidFill>
                  <a:srgbClr val="FFFFFF"/>
                </a:solidFill>
                <a:latin typeface="Aptos"/>
              </a:rPr>
              <a:t>4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9336024" y="3456432"/>
            <a:ext cx="2084831" cy="384048"/>
          </a:xfrm>
          <a:prstGeom prst="rect">
            <a:avLst/>
          </a:prstGeom>
          <a:noFill/>
        </p:spPr>
        <p:txBody>
          <a:bodyPr wrap="square" lIns="18288" rIns="18288" tIns="9144" bIns="9144">
            <a:spAutoFit/>
          </a:bodyPr>
          <a:lstStyle/>
          <a:p>
            <a:pPr algn="ctr"/>
            <a:r>
              <a:rPr sz="1100" b="1">
                <a:solidFill>
                  <a:srgbClr val="083168"/>
                </a:solidFill>
                <a:latin typeface="Aptos"/>
              </a:rPr>
              <a:t>CROP QUALITY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9363456" y="4041648"/>
            <a:ext cx="2029968" cy="786384"/>
          </a:xfrm>
          <a:prstGeom prst="rect">
            <a:avLst/>
          </a:prstGeom>
          <a:noFill/>
        </p:spPr>
        <p:txBody>
          <a:bodyPr wrap="square" lIns="18288" rIns="18288" tIns="9144" bIns="9144">
            <a:spAutoFit/>
          </a:bodyPr>
          <a:lstStyle/>
          <a:p>
            <a:pPr algn="ctr"/>
            <a:r>
              <a:rPr sz="1019" b="0">
                <a:solidFill>
                  <a:srgbClr val="2B323A"/>
                </a:solidFill>
                <a:latin typeface="Aptos"/>
              </a:rPr>
              <a:t>Maintaining healthier tissues may help preserve crop quality and marketability.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1051560" y="5532120"/>
            <a:ext cx="10058400" cy="457200"/>
          </a:xfrm>
          <a:prstGeom prst="roundRect">
            <a:avLst/>
          </a:prstGeom>
          <a:solidFill>
            <a:srgbClr val="E6F1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1234440" y="5669280"/>
            <a:ext cx="9692640" cy="201168"/>
          </a:xfrm>
          <a:prstGeom prst="rect">
            <a:avLst/>
          </a:prstGeom>
          <a:noFill/>
        </p:spPr>
        <p:txBody>
          <a:bodyPr wrap="square" lIns="18288" rIns="18288" tIns="9144" bIns="9144">
            <a:spAutoFit/>
          </a:bodyPr>
          <a:lstStyle/>
          <a:p>
            <a:pPr algn="ctr"/>
            <a:r>
              <a:rPr sz="1050" b="1">
                <a:solidFill>
                  <a:srgbClr val="083168"/>
                </a:solidFill>
                <a:latin typeface="Aptos"/>
              </a:rPr>
              <a:t>Protect Potential  →  Support tissue condition  →  Help reduce stress-related damage  →  Preserve marketable quality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502920" y="6510528"/>
            <a:ext cx="5120640" cy="164592"/>
          </a:xfrm>
          <a:prstGeom prst="rect">
            <a:avLst/>
          </a:prstGeom>
          <a:noFill/>
        </p:spPr>
        <p:txBody>
          <a:bodyPr wrap="square" lIns="18288" rIns="18288" tIns="9144" bIns="9144">
            <a:spAutoFit/>
          </a:bodyPr>
          <a:lstStyle/>
          <a:p>
            <a:pPr algn="l"/>
            <a:r>
              <a:rPr sz="800" b="0">
                <a:solidFill>
                  <a:srgbClr val="69717A"/>
                </a:solidFill>
                <a:latin typeface="Aptos"/>
              </a:rPr>
              <a:t>NUTRA-PARK  |  Science for Better Harvests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831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29184"/>
            <a:ext cx="2926080" cy="219456"/>
          </a:xfrm>
          <a:prstGeom prst="rect">
            <a:avLst/>
          </a:prstGeom>
          <a:noFill/>
        </p:spPr>
        <p:txBody>
          <a:bodyPr wrap="square" lIns="18288" rIns="18288" tIns="9144" bIns="9144">
            <a:spAutoFit/>
          </a:bodyPr>
          <a:lstStyle/>
          <a:p>
            <a:pPr algn="l"/>
            <a:r>
              <a:rPr sz="950" b="1">
                <a:solidFill>
                  <a:srgbClr val="0D4B9C"/>
                </a:solidFill>
                <a:latin typeface="Aptos"/>
              </a:rPr>
              <a:t>APPLICATION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58368"/>
            <a:ext cx="10607040" cy="502920"/>
          </a:xfrm>
          <a:prstGeom prst="rect">
            <a:avLst/>
          </a:prstGeom>
          <a:noFill/>
        </p:spPr>
        <p:txBody>
          <a:bodyPr wrap="square" lIns="18288" rIns="18288" tIns="9144" bIns="9144">
            <a:spAutoFit/>
          </a:bodyPr>
          <a:lstStyle/>
          <a:p>
            <a:pPr algn="l"/>
            <a:r>
              <a:rPr sz="2500" b="1">
                <a:solidFill>
                  <a:srgbClr val="083168"/>
                </a:solidFill>
                <a:latin typeface="Aptos"/>
              </a:rPr>
              <a:t>General Use Guidance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21207" y="1225296"/>
            <a:ext cx="9966960" cy="274320"/>
          </a:xfrm>
          <a:prstGeom prst="rect">
            <a:avLst/>
          </a:prstGeom>
          <a:noFill/>
        </p:spPr>
        <p:txBody>
          <a:bodyPr wrap="square" lIns="18288" rIns="18288" tIns="9144" bIns="9144">
            <a:spAutoFit/>
          </a:bodyPr>
          <a:lstStyle/>
          <a:p>
            <a:pPr algn="l"/>
            <a:r>
              <a:rPr sz="1050" b="0">
                <a:solidFill>
                  <a:srgbClr val="69717A"/>
                </a:solidFill>
                <a:latin typeface="Aptos"/>
              </a:rPr>
              <a:t>General guidance from the supplied technical sheet. Always follow local registration, crop-specific recommendations and approved label directions.</a:t>
            </a:r>
          </a:p>
        </p:txBody>
      </p:sp>
      <p:pic>
        <p:nvPicPr>
          <p:cNvPr id="6" name="Picture 5" descr="NutraPark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75520" y="320040"/>
            <a:ext cx="1783080" cy="59436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502920" y="1682496"/>
            <a:ext cx="11155680" cy="18288"/>
          </a:xfrm>
          <a:prstGeom prst="rect">
            <a:avLst/>
          </a:prstGeom>
          <a:solidFill>
            <a:srgbClr val="DAE2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1201400" y="6519672"/>
            <a:ext cx="365760" cy="164592"/>
          </a:xfrm>
          <a:prstGeom prst="rect">
            <a:avLst/>
          </a:prstGeom>
          <a:noFill/>
        </p:spPr>
        <p:txBody>
          <a:bodyPr wrap="square" lIns="18288" rIns="18288" tIns="9144" bIns="9144">
            <a:spAutoFit/>
          </a:bodyPr>
          <a:lstStyle/>
          <a:p>
            <a:pPr algn="r"/>
            <a:r>
              <a:rPr sz="800" b="0">
                <a:solidFill>
                  <a:srgbClr val="69717A"/>
                </a:solidFill>
                <a:latin typeface="Aptos"/>
              </a:rPr>
              <a:t>6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13232" y="2084831"/>
            <a:ext cx="5230368" cy="3520440"/>
          </a:xfrm>
          <a:prstGeom prst="roundRect">
            <a:avLst/>
          </a:prstGeom>
          <a:solidFill>
            <a:srgbClr val="FFFFFF"/>
          </a:solidFill>
          <a:ln>
            <a:solidFill>
              <a:srgbClr val="DAE2E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713232" y="2084831"/>
            <a:ext cx="5230368" cy="566928"/>
          </a:xfrm>
          <a:prstGeom prst="roundRect">
            <a:avLst/>
          </a:prstGeom>
          <a:solidFill>
            <a:srgbClr val="0831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969264" y="2267712"/>
            <a:ext cx="4709160" cy="201168"/>
          </a:xfrm>
          <a:prstGeom prst="rect">
            <a:avLst/>
          </a:prstGeom>
          <a:noFill/>
        </p:spPr>
        <p:txBody>
          <a:bodyPr wrap="square" lIns="18288" rIns="18288" tIns="9144" bIns="9144">
            <a:spAutoFit/>
          </a:bodyPr>
          <a:lstStyle/>
          <a:p>
            <a:pPr algn="l"/>
            <a:r>
              <a:rPr sz="1200" b="1">
                <a:solidFill>
                  <a:srgbClr val="FFFFFF"/>
                </a:solidFill>
                <a:latin typeface="Aptos"/>
              </a:rPr>
              <a:t>FRUIT CROPS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05840" y="2907792"/>
            <a:ext cx="1188720" cy="164592"/>
          </a:xfrm>
          <a:prstGeom prst="rect">
            <a:avLst/>
          </a:prstGeom>
          <a:noFill/>
        </p:spPr>
        <p:txBody>
          <a:bodyPr wrap="square" lIns="18288" rIns="18288" tIns="9144" bIns="9144">
            <a:spAutoFit/>
          </a:bodyPr>
          <a:lstStyle/>
          <a:p>
            <a:pPr algn="l"/>
            <a:r>
              <a:rPr sz="850" b="1">
                <a:solidFill>
                  <a:srgbClr val="0D4B9C"/>
                </a:solidFill>
                <a:latin typeface="Aptos"/>
              </a:rPr>
              <a:t>TARGET CROPS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05840" y="3200400"/>
            <a:ext cx="4617720" cy="566928"/>
          </a:xfrm>
          <a:prstGeom prst="rect">
            <a:avLst/>
          </a:prstGeom>
          <a:noFill/>
        </p:spPr>
        <p:txBody>
          <a:bodyPr wrap="square" lIns="18288" rIns="18288" tIns="9144" bIns="9144">
            <a:spAutoFit/>
          </a:bodyPr>
          <a:lstStyle/>
          <a:p>
            <a:pPr algn="l"/>
            <a:r>
              <a:rPr sz="1100" b="0">
                <a:solidFill>
                  <a:srgbClr val="2B323A"/>
                </a:solidFill>
                <a:latin typeface="Aptos"/>
              </a:rPr>
              <a:t>Table grape · citrus · blueberry · peach · mandarin · cherry · apple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05840" y="3931920"/>
            <a:ext cx="914400" cy="164592"/>
          </a:xfrm>
          <a:prstGeom prst="rect">
            <a:avLst/>
          </a:prstGeom>
          <a:noFill/>
        </p:spPr>
        <p:txBody>
          <a:bodyPr wrap="square" lIns="18288" rIns="18288" tIns="9144" bIns="9144">
            <a:spAutoFit/>
          </a:bodyPr>
          <a:lstStyle/>
          <a:p>
            <a:pPr algn="l"/>
            <a:r>
              <a:rPr sz="850" b="1">
                <a:solidFill>
                  <a:srgbClr val="0D4B9C"/>
                </a:solidFill>
                <a:latin typeface="Aptos"/>
              </a:rPr>
              <a:t>DOSE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05840" y="4206240"/>
            <a:ext cx="2011680" cy="548640"/>
          </a:xfrm>
          <a:prstGeom prst="rect">
            <a:avLst/>
          </a:prstGeom>
          <a:noFill/>
        </p:spPr>
        <p:txBody>
          <a:bodyPr wrap="square" lIns="18288" rIns="18288" tIns="9144" bIns="9144">
            <a:spAutoFit/>
          </a:bodyPr>
          <a:lstStyle/>
          <a:p>
            <a:pPr algn="l"/>
            <a:r>
              <a:rPr sz="1300" b="1">
                <a:solidFill>
                  <a:srgbClr val="083168"/>
                </a:solidFill>
                <a:latin typeface="Aptos"/>
              </a:rPr>
              <a:t>150–200 cc / 100 L water
2–3 L/ha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255263" y="3931920"/>
            <a:ext cx="914400" cy="164592"/>
          </a:xfrm>
          <a:prstGeom prst="rect">
            <a:avLst/>
          </a:prstGeom>
          <a:noFill/>
        </p:spPr>
        <p:txBody>
          <a:bodyPr wrap="square" lIns="18288" rIns="18288" tIns="9144" bIns="9144">
            <a:spAutoFit/>
          </a:bodyPr>
          <a:lstStyle/>
          <a:p>
            <a:pPr algn="l"/>
            <a:r>
              <a:rPr sz="850" b="1">
                <a:solidFill>
                  <a:srgbClr val="0D4B9C"/>
                </a:solidFill>
                <a:latin typeface="Aptos"/>
              </a:rPr>
              <a:t>TIMING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255263" y="4206240"/>
            <a:ext cx="2331720" cy="685800"/>
          </a:xfrm>
          <a:prstGeom prst="rect">
            <a:avLst/>
          </a:prstGeom>
          <a:noFill/>
        </p:spPr>
        <p:txBody>
          <a:bodyPr wrap="square" lIns="18288" rIns="18288" tIns="9144" bIns="9144">
            <a:spAutoFit/>
          </a:bodyPr>
          <a:lstStyle/>
          <a:p>
            <a:pPr algn="l"/>
            <a:r>
              <a:rPr sz="1050" b="0">
                <a:solidFill>
                  <a:srgbClr val="2B323A"/>
                </a:solidFill>
                <a:latin typeface="Aptos"/>
              </a:rPr>
              <a:t>After fruit set; repeat 3–4 times every 12–15 days.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199632" y="2084831"/>
            <a:ext cx="5230368" cy="3520440"/>
          </a:xfrm>
          <a:prstGeom prst="roundRect">
            <a:avLst/>
          </a:prstGeom>
          <a:solidFill>
            <a:srgbClr val="FFFFFF"/>
          </a:solidFill>
          <a:ln>
            <a:solidFill>
              <a:srgbClr val="DAE2E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ounded Rectangle 18"/>
          <p:cNvSpPr/>
          <p:nvPr/>
        </p:nvSpPr>
        <p:spPr>
          <a:xfrm>
            <a:off x="6199632" y="2084831"/>
            <a:ext cx="5230368" cy="566928"/>
          </a:xfrm>
          <a:prstGeom prst="roundRect">
            <a:avLst/>
          </a:prstGeom>
          <a:solidFill>
            <a:srgbClr val="0831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55664" y="2267712"/>
            <a:ext cx="4709160" cy="201168"/>
          </a:xfrm>
          <a:prstGeom prst="rect">
            <a:avLst/>
          </a:prstGeom>
          <a:noFill/>
        </p:spPr>
        <p:txBody>
          <a:bodyPr wrap="square" lIns="18288" rIns="18288" tIns="9144" bIns="9144">
            <a:spAutoFit/>
          </a:bodyPr>
          <a:lstStyle/>
          <a:p>
            <a:pPr algn="l"/>
            <a:r>
              <a:rPr sz="1200" b="1">
                <a:solidFill>
                  <a:srgbClr val="FFFFFF"/>
                </a:solidFill>
                <a:latin typeface="Aptos"/>
              </a:rPr>
              <a:t>VEGETABLES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492240" y="2907792"/>
            <a:ext cx="1188720" cy="164592"/>
          </a:xfrm>
          <a:prstGeom prst="rect">
            <a:avLst/>
          </a:prstGeom>
          <a:noFill/>
        </p:spPr>
        <p:txBody>
          <a:bodyPr wrap="square" lIns="18288" rIns="18288" tIns="9144" bIns="9144">
            <a:spAutoFit/>
          </a:bodyPr>
          <a:lstStyle/>
          <a:p>
            <a:pPr algn="l"/>
            <a:r>
              <a:rPr sz="850" b="1">
                <a:solidFill>
                  <a:srgbClr val="0D4B9C"/>
                </a:solidFill>
                <a:latin typeface="Aptos"/>
              </a:rPr>
              <a:t>TARGET CROPS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492240" y="3200400"/>
            <a:ext cx="4617720" cy="566928"/>
          </a:xfrm>
          <a:prstGeom prst="rect">
            <a:avLst/>
          </a:prstGeom>
          <a:noFill/>
        </p:spPr>
        <p:txBody>
          <a:bodyPr wrap="square" lIns="18288" rIns="18288" tIns="9144" bIns="9144">
            <a:spAutoFit/>
          </a:bodyPr>
          <a:lstStyle/>
          <a:p>
            <a:pPr algn="l"/>
            <a:r>
              <a:rPr sz="1100" b="0">
                <a:solidFill>
                  <a:srgbClr val="2B323A"/>
                </a:solidFill>
                <a:latin typeface="Aptos"/>
              </a:rPr>
              <a:t>Tomato · strawberry · cucumber · pepper and vegetables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492240" y="3931920"/>
            <a:ext cx="914400" cy="164592"/>
          </a:xfrm>
          <a:prstGeom prst="rect">
            <a:avLst/>
          </a:prstGeom>
          <a:noFill/>
        </p:spPr>
        <p:txBody>
          <a:bodyPr wrap="square" lIns="18288" rIns="18288" tIns="9144" bIns="9144">
            <a:spAutoFit/>
          </a:bodyPr>
          <a:lstStyle/>
          <a:p>
            <a:pPr algn="l"/>
            <a:r>
              <a:rPr sz="850" b="1">
                <a:solidFill>
                  <a:srgbClr val="0D4B9C"/>
                </a:solidFill>
                <a:latin typeface="Aptos"/>
              </a:rPr>
              <a:t>DOSE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492240" y="4206240"/>
            <a:ext cx="2011680" cy="548640"/>
          </a:xfrm>
          <a:prstGeom prst="rect">
            <a:avLst/>
          </a:prstGeom>
          <a:noFill/>
        </p:spPr>
        <p:txBody>
          <a:bodyPr wrap="square" lIns="18288" rIns="18288" tIns="9144" bIns="9144">
            <a:spAutoFit/>
          </a:bodyPr>
          <a:lstStyle/>
          <a:p>
            <a:pPr algn="l"/>
            <a:r>
              <a:rPr sz="1300" b="1">
                <a:solidFill>
                  <a:srgbClr val="083168"/>
                </a:solidFill>
                <a:latin typeface="Aptos"/>
              </a:rPr>
              <a:t>100–150 cc / 100 L water
1.5–2 L/ha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741664" y="3931920"/>
            <a:ext cx="914400" cy="164592"/>
          </a:xfrm>
          <a:prstGeom prst="rect">
            <a:avLst/>
          </a:prstGeom>
          <a:noFill/>
        </p:spPr>
        <p:txBody>
          <a:bodyPr wrap="square" lIns="18288" rIns="18288" tIns="9144" bIns="9144">
            <a:spAutoFit/>
          </a:bodyPr>
          <a:lstStyle/>
          <a:p>
            <a:pPr algn="l"/>
            <a:r>
              <a:rPr sz="850" b="1">
                <a:solidFill>
                  <a:srgbClr val="0D4B9C"/>
                </a:solidFill>
                <a:latin typeface="Aptos"/>
              </a:rPr>
              <a:t>TIMING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741664" y="4206240"/>
            <a:ext cx="2331720" cy="685800"/>
          </a:xfrm>
          <a:prstGeom prst="rect">
            <a:avLst/>
          </a:prstGeom>
          <a:noFill/>
        </p:spPr>
        <p:txBody>
          <a:bodyPr wrap="square" lIns="18288" rIns="18288" tIns="9144" bIns="9144">
            <a:spAutoFit/>
          </a:bodyPr>
          <a:lstStyle/>
          <a:p>
            <a:pPr algn="l"/>
            <a:r>
              <a:rPr sz="1050" b="0">
                <a:solidFill>
                  <a:srgbClr val="2B323A"/>
                </a:solidFill>
                <a:latin typeface="Aptos"/>
              </a:rPr>
              <a:t>From early flowering; repeat 3–4 times every 14–21 days.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02920" y="6510528"/>
            <a:ext cx="5120640" cy="164592"/>
          </a:xfrm>
          <a:prstGeom prst="rect">
            <a:avLst/>
          </a:prstGeom>
          <a:noFill/>
        </p:spPr>
        <p:txBody>
          <a:bodyPr wrap="square" lIns="18288" rIns="18288" tIns="9144" bIns="9144">
            <a:spAutoFit/>
          </a:bodyPr>
          <a:lstStyle/>
          <a:p>
            <a:pPr algn="l"/>
            <a:r>
              <a:rPr sz="800" b="0">
                <a:solidFill>
                  <a:srgbClr val="69717A"/>
                </a:solidFill>
                <a:latin typeface="Aptos"/>
              </a:rPr>
              <a:t>NUTRA-PARK  |  Science for Better Harvests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831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29184"/>
            <a:ext cx="2926080" cy="219456"/>
          </a:xfrm>
          <a:prstGeom prst="rect">
            <a:avLst/>
          </a:prstGeom>
          <a:noFill/>
        </p:spPr>
        <p:txBody>
          <a:bodyPr wrap="square" lIns="18288" rIns="18288" tIns="9144" bIns="9144">
            <a:spAutoFit/>
          </a:bodyPr>
          <a:lstStyle/>
          <a:p>
            <a:pPr algn="l"/>
            <a:r>
              <a:rPr sz="950" b="1">
                <a:solidFill>
                  <a:srgbClr val="0D4B9C"/>
                </a:solidFill>
                <a:latin typeface="Aptos"/>
              </a:rPr>
              <a:t>FIELD EVIDENCE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58368"/>
            <a:ext cx="10607040" cy="502920"/>
          </a:xfrm>
          <a:prstGeom prst="rect">
            <a:avLst/>
          </a:prstGeom>
          <a:noFill/>
        </p:spPr>
        <p:txBody>
          <a:bodyPr wrap="square" lIns="18288" rIns="18288" tIns="9144" bIns="9144">
            <a:spAutoFit/>
          </a:bodyPr>
          <a:lstStyle/>
          <a:p>
            <a:pPr algn="l"/>
            <a:r>
              <a:rPr sz="2500" b="1">
                <a:solidFill>
                  <a:srgbClr val="083168"/>
                </a:solidFill>
                <a:latin typeface="Aptos"/>
              </a:rPr>
              <a:t>Cherry Cracking Trial | Chile, 2024–2025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21207" y="1225296"/>
            <a:ext cx="9966960" cy="274320"/>
          </a:xfrm>
          <a:prstGeom prst="rect">
            <a:avLst/>
          </a:prstGeom>
          <a:noFill/>
        </p:spPr>
        <p:txBody>
          <a:bodyPr wrap="square" lIns="18288" rIns="18288" tIns="9144" bIns="9144">
            <a:spAutoFit/>
          </a:bodyPr>
          <a:lstStyle/>
          <a:p>
            <a:r>
              <a:rPr sz="1050"/>
              <a:t>Santina cherry · Rain-induced cracking · Chile, 2024–2025</a:t>
            </a:r>
          </a:p>
        </p:txBody>
      </p:sp>
      <p:pic>
        <p:nvPicPr>
          <p:cNvPr id="6" name="Picture 5" descr="NutraPark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75520" y="320040"/>
            <a:ext cx="1783080" cy="59436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502920" y="1682496"/>
            <a:ext cx="11155680" cy="18288"/>
          </a:xfrm>
          <a:prstGeom prst="rect">
            <a:avLst/>
          </a:prstGeom>
          <a:solidFill>
            <a:srgbClr val="DAE2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1201400" y="6519672"/>
            <a:ext cx="365760" cy="164592"/>
          </a:xfrm>
          <a:prstGeom prst="rect">
            <a:avLst/>
          </a:prstGeom>
          <a:noFill/>
        </p:spPr>
        <p:txBody>
          <a:bodyPr wrap="square" lIns="18288" rIns="18288" tIns="9144" bIns="9144">
            <a:spAutoFit/>
          </a:bodyPr>
          <a:lstStyle/>
          <a:p>
            <a:pPr algn="r"/>
            <a:r>
              <a:rPr sz="800" b="0">
                <a:solidFill>
                  <a:srgbClr val="69717A"/>
                </a:solidFill>
                <a:latin typeface="Aptos"/>
              </a:rPr>
              <a:t>7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7240" y="1993392"/>
            <a:ext cx="1874519" cy="182880"/>
          </a:xfrm>
          <a:prstGeom prst="rect">
            <a:avLst/>
          </a:prstGeom>
          <a:noFill/>
        </p:spPr>
        <p:txBody>
          <a:bodyPr wrap="square" lIns="18288" rIns="18288" tIns="9144" bIns="9144">
            <a:spAutoFit/>
          </a:bodyPr>
          <a:lstStyle/>
          <a:p>
            <a:pPr algn="l"/>
            <a:r>
              <a:rPr sz="900" b="1">
                <a:solidFill>
                  <a:srgbClr val="0D4B9C"/>
                </a:solidFill>
                <a:latin typeface="Aptos"/>
              </a:rPr>
              <a:t>CROP / VARIETY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697480" y="1993392"/>
            <a:ext cx="5166360" cy="438912"/>
          </a:xfrm>
          <a:prstGeom prst="rect">
            <a:avLst/>
          </a:prstGeom>
          <a:noFill/>
        </p:spPr>
        <p:txBody>
          <a:bodyPr wrap="square" lIns="18288" rIns="18288" tIns="9144" bIns="9144">
            <a:spAutoFit/>
          </a:bodyPr>
          <a:lstStyle/>
          <a:p>
            <a:pPr algn="l"/>
            <a:r>
              <a:rPr sz="1150" b="1">
                <a:solidFill>
                  <a:srgbClr val="2B323A"/>
                </a:solidFill>
                <a:latin typeface="Aptos"/>
              </a:rPr>
              <a:t>Cherry / Santina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2706624"/>
            <a:ext cx="1874519" cy="182880"/>
          </a:xfrm>
          <a:prstGeom prst="rect">
            <a:avLst/>
          </a:prstGeom>
          <a:noFill/>
        </p:spPr>
        <p:txBody>
          <a:bodyPr wrap="square" lIns="18288" rIns="18288" tIns="9144" bIns="9144">
            <a:spAutoFit/>
          </a:bodyPr>
          <a:lstStyle/>
          <a:p>
            <a:pPr algn="l"/>
            <a:r>
              <a:rPr sz="900" b="1">
                <a:solidFill>
                  <a:srgbClr val="0D4B9C"/>
                </a:solidFill>
                <a:latin typeface="Aptos"/>
              </a:rPr>
              <a:t>OBJECTIVE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697480" y="2706624"/>
            <a:ext cx="5166360" cy="438912"/>
          </a:xfrm>
          <a:prstGeom prst="rect">
            <a:avLst/>
          </a:prstGeom>
          <a:noFill/>
        </p:spPr>
        <p:txBody>
          <a:bodyPr wrap="square" lIns="18288" rIns="18288" tIns="9144" bIns="9144">
            <a:spAutoFit/>
          </a:bodyPr>
          <a:lstStyle/>
          <a:p>
            <a:pPr algn="l"/>
            <a:r>
              <a:rPr sz="1150" b="1">
                <a:solidFill>
                  <a:srgbClr val="2B323A"/>
                </a:solidFill>
                <a:latin typeface="Aptos"/>
              </a:rPr>
              <a:t>Minimize rain-induced fruit cracking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77240" y="3419856"/>
            <a:ext cx="1874519" cy="182880"/>
          </a:xfrm>
          <a:prstGeom prst="rect">
            <a:avLst/>
          </a:prstGeom>
          <a:noFill/>
        </p:spPr>
        <p:txBody>
          <a:bodyPr wrap="square" lIns="18288" rIns="18288" tIns="9144" bIns="9144">
            <a:spAutoFit/>
          </a:bodyPr>
          <a:lstStyle/>
          <a:p>
            <a:pPr algn="l"/>
            <a:r>
              <a:rPr sz="900" b="1">
                <a:solidFill>
                  <a:srgbClr val="0D4B9C"/>
                </a:solidFill>
                <a:latin typeface="Aptos"/>
              </a:rPr>
              <a:t>TREATMENTS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697480" y="3419856"/>
            <a:ext cx="5166360" cy="438912"/>
          </a:xfrm>
          <a:prstGeom prst="rect">
            <a:avLst/>
          </a:prstGeom>
          <a:noFill/>
        </p:spPr>
        <p:txBody>
          <a:bodyPr wrap="square" lIns="18288" rIns="18288" tIns="9144" bIns="9144">
            <a:spAutoFit/>
          </a:bodyPr>
          <a:lstStyle/>
          <a:p>
            <a:pPr algn="l"/>
            <a:r>
              <a:rPr sz="1150" b="0">
                <a:solidFill>
                  <a:srgbClr val="2B323A"/>
                </a:solidFill>
                <a:latin typeface="Aptos"/>
              </a:rPr>
              <a:t>T0 Control · T1 ProtectQ+ 300 cc hL⁻¹ ×3
T2 Competitor 100 g hL⁻¹ ×3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77240" y="4133087"/>
            <a:ext cx="1874519" cy="182880"/>
          </a:xfrm>
          <a:prstGeom prst="rect">
            <a:avLst/>
          </a:prstGeom>
          <a:noFill/>
        </p:spPr>
        <p:txBody>
          <a:bodyPr wrap="square" lIns="18288" rIns="18288" tIns="9144" bIns="9144">
            <a:spAutoFit/>
          </a:bodyPr>
          <a:lstStyle/>
          <a:p>
            <a:pPr algn="l"/>
            <a:r>
              <a:rPr sz="900" b="1">
                <a:solidFill>
                  <a:srgbClr val="0D4B9C"/>
                </a:solidFill>
                <a:latin typeface="Aptos"/>
              </a:rPr>
              <a:t>APPLICATION DATES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697480" y="4133087"/>
            <a:ext cx="5166360" cy="438912"/>
          </a:xfrm>
          <a:prstGeom prst="rect">
            <a:avLst/>
          </a:prstGeom>
          <a:noFill/>
        </p:spPr>
        <p:txBody>
          <a:bodyPr wrap="square" lIns="18288" rIns="18288" tIns="9144" bIns="9144">
            <a:spAutoFit/>
          </a:bodyPr>
          <a:lstStyle/>
          <a:p>
            <a:pPr algn="l"/>
            <a:r>
              <a:rPr sz="1150" b="0">
                <a:solidFill>
                  <a:srgbClr val="2B323A"/>
                </a:solidFill>
                <a:latin typeface="Aptos"/>
              </a:rPr>
              <a:t>18 Nov · 25 Nov · 2 Dec 2024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77240" y="4846320"/>
            <a:ext cx="1874519" cy="182880"/>
          </a:xfrm>
          <a:prstGeom prst="rect">
            <a:avLst/>
          </a:prstGeom>
          <a:noFill/>
        </p:spPr>
        <p:txBody>
          <a:bodyPr wrap="square" lIns="18288" rIns="18288" tIns="9144" bIns="9144">
            <a:spAutoFit/>
          </a:bodyPr>
          <a:lstStyle/>
          <a:p>
            <a:pPr algn="l"/>
            <a:r>
              <a:rPr sz="900" b="1">
                <a:solidFill>
                  <a:srgbClr val="0D4B9C"/>
                </a:solidFill>
                <a:latin typeface="Aptos"/>
              </a:rPr>
              <a:t>EVALUATION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697480" y="4846320"/>
            <a:ext cx="5166360" cy="438912"/>
          </a:xfrm>
          <a:prstGeom prst="rect">
            <a:avLst/>
          </a:prstGeom>
          <a:noFill/>
        </p:spPr>
        <p:txBody>
          <a:bodyPr wrap="square" lIns="18288" rIns="18288" tIns="9144" bIns="9144">
            <a:spAutoFit/>
          </a:bodyPr>
          <a:lstStyle/>
          <a:p>
            <a:pPr algn="l"/>
            <a:r>
              <a:rPr sz="1150" b="0">
                <a:solidFill>
                  <a:srgbClr val="2B323A"/>
                </a:solidFill>
                <a:latin typeface="Aptos"/>
              </a:rPr>
              <a:t>Cracking incidence · fruit size/weight · yield · °Brix · dry matter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8183879" y="2011680"/>
            <a:ext cx="3154680" cy="3456432"/>
          </a:xfrm>
          <a:prstGeom prst="roundRect">
            <a:avLst/>
          </a:prstGeom>
          <a:solidFill>
            <a:srgbClr val="FFFFFF"/>
          </a:solidFill>
          <a:ln>
            <a:solidFill>
              <a:srgbClr val="DAE2E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458200" y="2267712"/>
            <a:ext cx="2606040" cy="228600"/>
          </a:xfrm>
          <a:prstGeom prst="rect">
            <a:avLst/>
          </a:prstGeom>
          <a:noFill/>
        </p:spPr>
        <p:txBody>
          <a:bodyPr wrap="square" lIns="18288" rIns="18288" tIns="9144" bIns="9144">
            <a:spAutoFit/>
          </a:bodyPr>
          <a:lstStyle/>
          <a:p>
            <a:pPr algn="ctr"/>
            <a:r>
              <a:rPr sz="1100" b="1">
                <a:solidFill>
                  <a:srgbClr val="083168"/>
                </a:solidFill>
                <a:latin typeface="Aptos"/>
              </a:rPr>
              <a:t>TRIAL DESIGN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8732520" y="2852928"/>
            <a:ext cx="2057400" cy="512064"/>
          </a:xfrm>
          <a:prstGeom prst="roundRect">
            <a:avLst/>
          </a:prstGeom>
          <a:solidFill>
            <a:srgbClr val="69717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8732520" y="2953512"/>
            <a:ext cx="2057400" cy="310896"/>
          </a:xfrm>
          <a:prstGeom prst="rect">
            <a:avLst/>
          </a:prstGeom>
          <a:noFill/>
        </p:spPr>
        <p:txBody>
          <a:bodyPr wrap="square" lIns="18288" rIns="18288" tIns="9144" bIns="9144">
            <a:spAutoFit/>
          </a:bodyPr>
          <a:lstStyle/>
          <a:p>
            <a:pPr algn="ctr"/>
            <a:r>
              <a:rPr sz="1000" b="1">
                <a:solidFill>
                  <a:srgbClr val="FFFFFF"/>
                </a:solidFill>
                <a:latin typeface="Aptos"/>
              </a:rPr>
              <a:t>T0
CONTROL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8732520" y="3602736"/>
            <a:ext cx="2057400" cy="512064"/>
          </a:xfrm>
          <a:prstGeom prst="roundRect">
            <a:avLst/>
          </a:prstGeom>
          <a:solidFill>
            <a:srgbClr val="0D4B9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8732520" y="3703320"/>
            <a:ext cx="2057400" cy="310896"/>
          </a:xfrm>
          <a:prstGeom prst="rect">
            <a:avLst/>
          </a:prstGeom>
          <a:noFill/>
        </p:spPr>
        <p:txBody>
          <a:bodyPr wrap="square" lIns="18288" rIns="18288" tIns="9144" bIns="9144">
            <a:spAutoFit/>
          </a:bodyPr>
          <a:lstStyle/>
          <a:p>
            <a:pPr algn="ctr"/>
            <a:r>
              <a:rPr sz="1000" b="1">
                <a:solidFill>
                  <a:srgbClr val="FFFFFF"/>
                </a:solidFill>
                <a:latin typeface="Aptos"/>
              </a:rPr>
              <a:t>T1
PROTECTQ+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8732520" y="4352544"/>
            <a:ext cx="2057400" cy="512064"/>
          </a:xfrm>
          <a:prstGeom prst="roundRect">
            <a:avLst/>
          </a:prstGeom>
          <a:solidFill>
            <a:srgbClr val="AA414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8732520" y="4453128"/>
            <a:ext cx="2057400" cy="310896"/>
          </a:xfrm>
          <a:prstGeom prst="rect">
            <a:avLst/>
          </a:prstGeom>
          <a:noFill/>
        </p:spPr>
        <p:txBody>
          <a:bodyPr wrap="square" lIns="18288" rIns="18288" tIns="9144" bIns="9144">
            <a:spAutoFit/>
          </a:bodyPr>
          <a:lstStyle/>
          <a:p>
            <a:pPr algn="ctr"/>
            <a:r>
              <a:rPr sz="1000" b="1">
                <a:solidFill>
                  <a:srgbClr val="FFFFFF"/>
                </a:solidFill>
                <a:latin typeface="Aptos"/>
              </a:rPr>
              <a:t>T2
COMPETITOR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394192" y="5166360"/>
            <a:ext cx="2743200" cy="411480"/>
          </a:xfrm>
          <a:prstGeom prst="rect">
            <a:avLst/>
          </a:prstGeom>
          <a:noFill/>
        </p:spPr>
        <p:txBody>
          <a:bodyPr wrap="square" lIns="18288" rIns="18288" tIns="9144" bIns="9144">
            <a:spAutoFit/>
          </a:bodyPr>
          <a:lstStyle/>
          <a:p>
            <a:pPr algn="ctr"/>
            <a:r>
              <a:rPr sz="900" b="0">
                <a:solidFill>
                  <a:srgbClr val="69717A"/>
                </a:solidFill>
                <a:latin typeface="Aptos"/>
              </a:rPr>
              <a:t>3 applications · 100 fruit per treatment for cracking assessment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02920" y="6510528"/>
            <a:ext cx="5120640" cy="164592"/>
          </a:xfrm>
          <a:prstGeom prst="rect">
            <a:avLst/>
          </a:prstGeom>
          <a:noFill/>
        </p:spPr>
        <p:txBody>
          <a:bodyPr wrap="square" lIns="18288" rIns="18288" tIns="9144" bIns="9144">
            <a:spAutoFit/>
          </a:bodyPr>
          <a:lstStyle/>
          <a:p>
            <a:pPr algn="l"/>
            <a:r>
              <a:rPr sz="800" b="0">
                <a:solidFill>
                  <a:srgbClr val="69717A"/>
                </a:solidFill>
                <a:latin typeface="Aptos"/>
              </a:rPr>
              <a:t>NUTRA-PARK  |  Science for Better Harvests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831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29184"/>
            <a:ext cx="2926080" cy="219456"/>
          </a:xfrm>
          <a:prstGeom prst="rect">
            <a:avLst/>
          </a:prstGeom>
          <a:noFill/>
        </p:spPr>
        <p:txBody>
          <a:bodyPr wrap="square" lIns="18288" rIns="18288" tIns="9144" bIns="9144">
            <a:spAutoFit/>
          </a:bodyPr>
          <a:lstStyle/>
          <a:p>
            <a:pPr algn="l"/>
            <a:r>
              <a:rPr sz="950" b="1">
                <a:solidFill>
                  <a:srgbClr val="0D4B9C"/>
                </a:solidFill>
                <a:latin typeface="Aptos"/>
              </a:rPr>
              <a:t>FIELD EVIDENCE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58368"/>
            <a:ext cx="10607040" cy="502920"/>
          </a:xfrm>
          <a:prstGeom prst="rect">
            <a:avLst/>
          </a:prstGeom>
          <a:noFill/>
        </p:spPr>
        <p:txBody>
          <a:bodyPr wrap="square" lIns="18288" rIns="18288" tIns="9144" bIns="9144">
            <a:spAutoFit/>
          </a:bodyPr>
          <a:lstStyle/>
          <a:p>
            <a:pPr algn="l"/>
            <a:r>
              <a:rPr sz="2500" b="1">
                <a:solidFill>
                  <a:srgbClr val="083168"/>
                </a:solidFill>
                <a:latin typeface="Aptos"/>
              </a:rPr>
              <a:t>Cherry Trial | Key Results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21207" y="1225296"/>
            <a:ext cx="9966960" cy="274320"/>
          </a:xfrm>
          <a:prstGeom prst="rect">
            <a:avLst/>
          </a:prstGeom>
          <a:noFill/>
        </p:spPr>
        <p:txBody>
          <a:bodyPr wrap="square" lIns="18288" rIns="18288" tIns="9144" bIns="9144">
            <a:spAutoFit/>
          </a:bodyPr>
          <a:lstStyle/>
          <a:p>
            <a:pPr algn="l"/>
            <a:r>
              <a:rPr sz="1050" b="0">
                <a:solidFill>
                  <a:srgbClr val="69717A"/>
                </a:solidFill>
                <a:latin typeface="Aptos"/>
              </a:rPr>
              <a:t>Chile · 2024–2025 · Cracking Index (IC)</a:t>
            </a:r>
          </a:p>
        </p:txBody>
      </p:sp>
      <p:pic>
        <p:nvPicPr>
          <p:cNvPr id="6" name="Picture 5" descr="NutraPark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75520" y="320040"/>
            <a:ext cx="1783080" cy="59436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502920" y="1682496"/>
            <a:ext cx="11155680" cy="18288"/>
          </a:xfrm>
          <a:prstGeom prst="rect">
            <a:avLst/>
          </a:prstGeom>
          <a:solidFill>
            <a:srgbClr val="DAE2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1201400" y="6519672"/>
            <a:ext cx="365760" cy="164592"/>
          </a:xfrm>
          <a:prstGeom prst="rect">
            <a:avLst/>
          </a:prstGeom>
          <a:noFill/>
        </p:spPr>
        <p:txBody>
          <a:bodyPr wrap="square" lIns="18288" rIns="18288" tIns="9144" bIns="9144">
            <a:spAutoFit/>
          </a:bodyPr>
          <a:lstStyle/>
          <a:p>
            <a:pPr algn="r"/>
            <a:r>
              <a:rPr sz="800" b="0">
                <a:solidFill>
                  <a:srgbClr val="69717A"/>
                </a:solidFill>
                <a:latin typeface="Aptos"/>
              </a:rPr>
              <a:t>8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60120" y="2148840"/>
            <a:ext cx="1554480" cy="182880"/>
          </a:xfrm>
          <a:prstGeom prst="rect">
            <a:avLst/>
          </a:prstGeom>
          <a:noFill/>
        </p:spPr>
        <p:txBody>
          <a:bodyPr wrap="square" lIns="18288" rIns="18288" tIns="9144" bIns="9144">
            <a:spAutoFit/>
          </a:bodyPr>
          <a:lstStyle/>
          <a:p>
            <a:pPr algn="ctr"/>
            <a:r>
              <a:rPr sz="900" b="1">
                <a:solidFill>
                  <a:srgbClr val="69717A"/>
                </a:solidFill>
                <a:latin typeface="Aptos"/>
              </a:rPr>
              <a:t>CONTROL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1344168" y="2788920"/>
            <a:ext cx="786384" cy="2377440"/>
          </a:xfrm>
          <a:prstGeom prst="roundRect">
            <a:avLst/>
          </a:prstGeom>
          <a:solidFill>
            <a:srgbClr val="EBEF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1344168" y="3036173"/>
            <a:ext cx="786384" cy="2130186"/>
          </a:xfrm>
          <a:prstGeom prst="roundRect">
            <a:avLst/>
          </a:prstGeom>
          <a:solidFill>
            <a:srgbClr val="69717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960120" y="5330952"/>
            <a:ext cx="1554480" cy="274320"/>
          </a:xfrm>
          <a:prstGeom prst="rect">
            <a:avLst/>
          </a:prstGeom>
          <a:noFill/>
        </p:spPr>
        <p:txBody>
          <a:bodyPr wrap="square" lIns="18288" rIns="18288" tIns="9144" bIns="9144">
            <a:spAutoFit/>
          </a:bodyPr>
          <a:lstStyle/>
          <a:p>
            <a:pPr algn="ctr"/>
            <a:r>
              <a:rPr sz="1800" b="1">
                <a:solidFill>
                  <a:srgbClr val="69717A"/>
                </a:solidFill>
                <a:latin typeface="Aptos"/>
              </a:rPr>
              <a:t>44.8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926080" y="2148840"/>
            <a:ext cx="1554480" cy="182880"/>
          </a:xfrm>
          <a:prstGeom prst="rect">
            <a:avLst/>
          </a:prstGeom>
          <a:noFill/>
        </p:spPr>
        <p:txBody>
          <a:bodyPr wrap="square" lIns="18288" rIns="18288" tIns="9144" bIns="9144">
            <a:spAutoFit/>
          </a:bodyPr>
          <a:lstStyle/>
          <a:p>
            <a:pPr algn="ctr"/>
            <a:r>
              <a:rPr sz="900" b="1">
                <a:solidFill>
                  <a:srgbClr val="0D4B9C"/>
                </a:solidFill>
                <a:latin typeface="Aptos"/>
              </a:rPr>
              <a:t>PROTECTQ+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3310128" y="2788920"/>
            <a:ext cx="786384" cy="2377440"/>
          </a:xfrm>
          <a:prstGeom prst="roundRect">
            <a:avLst/>
          </a:prstGeom>
          <a:solidFill>
            <a:srgbClr val="EBEF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ounded Rectangle 14"/>
          <p:cNvSpPr/>
          <p:nvPr/>
        </p:nvSpPr>
        <p:spPr>
          <a:xfrm>
            <a:off x="3310128" y="3711366"/>
            <a:ext cx="786384" cy="1454993"/>
          </a:xfrm>
          <a:prstGeom prst="roundRect">
            <a:avLst/>
          </a:prstGeom>
          <a:solidFill>
            <a:srgbClr val="0D4B9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2926080" y="5330952"/>
            <a:ext cx="1554480" cy="274320"/>
          </a:xfrm>
          <a:prstGeom prst="rect">
            <a:avLst/>
          </a:prstGeom>
          <a:noFill/>
        </p:spPr>
        <p:txBody>
          <a:bodyPr wrap="square" lIns="18288" rIns="18288" tIns="9144" bIns="9144">
            <a:spAutoFit/>
          </a:bodyPr>
          <a:lstStyle/>
          <a:p>
            <a:pPr algn="ctr"/>
            <a:r>
              <a:rPr sz="1800" b="1">
                <a:solidFill>
                  <a:srgbClr val="0D4B9C"/>
                </a:solidFill>
                <a:latin typeface="Aptos"/>
              </a:rPr>
              <a:t>30.6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892040" y="2148840"/>
            <a:ext cx="1554480" cy="182880"/>
          </a:xfrm>
          <a:prstGeom prst="rect">
            <a:avLst/>
          </a:prstGeom>
          <a:noFill/>
        </p:spPr>
        <p:txBody>
          <a:bodyPr wrap="square" lIns="18288" rIns="18288" tIns="9144" bIns="9144">
            <a:spAutoFit/>
          </a:bodyPr>
          <a:lstStyle/>
          <a:p>
            <a:pPr algn="ctr"/>
            <a:r>
              <a:rPr sz="900" b="1">
                <a:solidFill>
                  <a:srgbClr val="AA4142"/>
                </a:solidFill>
                <a:latin typeface="Aptos"/>
              </a:rPr>
              <a:t>COMPETITOR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276088" y="2788920"/>
            <a:ext cx="786384" cy="2377440"/>
          </a:xfrm>
          <a:prstGeom prst="roundRect">
            <a:avLst/>
          </a:prstGeom>
          <a:solidFill>
            <a:srgbClr val="EBEF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ounded Rectangle 18"/>
          <p:cNvSpPr/>
          <p:nvPr/>
        </p:nvSpPr>
        <p:spPr>
          <a:xfrm>
            <a:off x="5276088" y="3559210"/>
            <a:ext cx="786384" cy="1607149"/>
          </a:xfrm>
          <a:prstGeom prst="roundRect">
            <a:avLst/>
          </a:prstGeom>
          <a:solidFill>
            <a:srgbClr val="AA414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4892040" y="5330952"/>
            <a:ext cx="1554480" cy="274320"/>
          </a:xfrm>
          <a:prstGeom prst="rect">
            <a:avLst/>
          </a:prstGeom>
          <a:noFill/>
        </p:spPr>
        <p:txBody>
          <a:bodyPr wrap="square" lIns="18288" rIns="18288" tIns="9144" bIns="9144">
            <a:spAutoFit/>
          </a:bodyPr>
          <a:lstStyle/>
          <a:p>
            <a:pPr algn="ctr"/>
            <a:r>
              <a:rPr sz="1800" b="1">
                <a:solidFill>
                  <a:srgbClr val="AA4142"/>
                </a:solidFill>
                <a:latin typeface="Aptos"/>
              </a:rPr>
              <a:t>33.8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995160" y="2148840"/>
            <a:ext cx="4343400" cy="1024128"/>
          </a:xfrm>
          <a:prstGeom prst="roundRect">
            <a:avLst/>
          </a:prstGeom>
          <a:solidFill>
            <a:srgbClr val="E6F1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7269480" y="2404872"/>
            <a:ext cx="3794760" cy="201168"/>
          </a:xfrm>
          <a:prstGeom prst="rect">
            <a:avLst/>
          </a:prstGeom>
          <a:noFill/>
        </p:spPr>
        <p:txBody>
          <a:bodyPr wrap="square" lIns="18288" rIns="18288" tIns="9144" bIns="9144">
            <a:spAutoFit/>
          </a:bodyPr>
          <a:lstStyle/>
          <a:p>
            <a:pPr algn="ctr"/>
            <a:r>
              <a:rPr sz="1000" b="1">
                <a:solidFill>
                  <a:srgbClr val="0D4B9C"/>
                </a:solidFill>
                <a:latin typeface="Aptos"/>
              </a:rPr>
              <a:t>LOWER CRACKING INDEX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269480" y="2706624"/>
            <a:ext cx="3794760" cy="310896"/>
          </a:xfrm>
          <a:prstGeom prst="rect">
            <a:avLst/>
          </a:prstGeom>
          <a:noFill/>
        </p:spPr>
        <p:txBody>
          <a:bodyPr wrap="square" lIns="18288" rIns="18288" tIns="9144" bIns="9144">
            <a:spAutoFit/>
          </a:bodyPr>
          <a:lstStyle/>
          <a:p>
            <a:pPr algn="ctr"/>
            <a:r>
              <a:rPr sz="2200" b="1">
                <a:solidFill>
                  <a:srgbClr val="083168"/>
                </a:solidFill>
                <a:latin typeface="Aptos"/>
              </a:rPr>
              <a:t>44.8  →  30.6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995160" y="3401568"/>
            <a:ext cx="4343400" cy="1481328"/>
          </a:xfrm>
          <a:prstGeom prst="roundRect">
            <a:avLst/>
          </a:prstGeom>
          <a:solidFill>
            <a:srgbClr val="FFFFFF"/>
          </a:solidFill>
          <a:ln>
            <a:solidFill>
              <a:srgbClr val="DAE2E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7269480" y="3639312"/>
            <a:ext cx="3794760" cy="201168"/>
          </a:xfrm>
          <a:prstGeom prst="rect">
            <a:avLst/>
          </a:prstGeom>
          <a:noFill/>
        </p:spPr>
        <p:txBody>
          <a:bodyPr wrap="square" lIns="18288" rIns="18288" tIns="9144" bIns="9144">
            <a:spAutoFit/>
          </a:bodyPr>
          <a:lstStyle/>
          <a:p>
            <a:pPr algn="ctr"/>
            <a:r>
              <a:rPr sz="1000" b="1">
                <a:solidFill>
                  <a:srgbClr val="2A7049"/>
                </a:solidFill>
                <a:latin typeface="Aptos"/>
              </a:rPr>
              <a:t>OTHER QUALITY MEASURES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269480" y="4005072"/>
            <a:ext cx="3794760" cy="603504"/>
          </a:xfrm>
          <a:prstGeom prst="rect">
            <a:avLst/>
          </a:prstGeom>
          <a:noFill/>
        </p:spPr>
        <p:txBody>
          <a:bodyPr wrap="square" lIns="18288" rIns="18288" tIns="9144" bIns="9144">
            <a:spAutoFit/>
          </a:bodyPr>
          <a:lstStyle/>
          <a:p>
            <a:pPr algn="ctr"/>
            <a:r>
              <a:rPr sz="1030" b="0">
                <a:solidFill>
                  <a:srgbClr val="2B323A"/>
                </a:solidFill>
                <a:latin typeface="Aptos"/>
              </a:rPr>
              <a:t>Fruit diameter, fruit weight and °Brix did not show statistically significant differences in the supplied report.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086600" y="5230368"/>
            <a:ext cx="4160520" cy="566928"/>
          </a:xfrm>
          <a:prstGeom prst="rect">
            <a:avLst/>
          </a:prstGeom>
          <a:noFill/>
        </p:spPr>
        <p:txBody>
          <a:bodyPr wrap="square" lIns="18288" rIns="18288" tIns="9144" bIns="9144">
            <a:spAutoFit/>
          </a:bodyPr>
          <a:lstStyle/>
          <a:p>
            <a:r>
              <a:rPr sz="930"/>
              <a:t>Santina cherry · Chile · 2024–2025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02920" y="6510528"/>
            <a:ext cx="5120640" cy="164592"/>
          </a:xfrm>
          <a:prstGeom prst="rect">
            <a:avLst/>
          </a:prstGeom>
          <a:noFill/>
        </p:spPr>
        <p:txBody>
          <a:bodyPr wrap="square" lIns="18288" rIns="18288" tIns="9144" bIns="9144">
            <a:spAutoFit/>
          </a:bodyPr>
          <a:lstStyle/>
          <a:p>
            <a:pPr algn="l"/>
            <a:r>
              <a:rPr sz="800" b="0">
                <a:solidFill>
                  <a:srgbClr val="69717A"/>
                </a:solidFill>
                <a:latin typeface="Aptos"/>
              </a:rPr>
              <a:t>NUTRA-PARK  |  Science for Better Harvests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831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29184"/>
            <a:ext cx="2926080" cy="219456"/>
          </a:xfrm>
          <a:prstGeom prst="rect">
            <a:avLst/>
          </a:prstGeom>
          <a:noFill/>
        </p:spPr>
        <p:txBody>
          <a:bodyPr wrap="square" lIns="18288" rIns="18288" tIns="9144" bIns="9144">
            <a:spAutoFit/>
          </a:bodyPr>
          <a:lstStyle/>
          <a:p>
            <a:pPr algn="l"/>
            <a:r>
              <a:rPr sz="950" b="1">
                <a:solidFill>
                  <a:srgbClr val="0D4B9C"/>
                </a:solidFill>
                <a:latin typeface="Aptos"/>
              </a:rPr>
              <a:t>FIELD EVIDENCE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58368"/>
            <a:ext cx="10607040" cy="502920"/>
          </a:xfrm>
          <a:prstGeom prst="rect">
            <a:avLst/>
          </a:prstGeom>
          <a:noFill/>
        </p:spPr>
        <p:txBody>
          <a:bodyPr wrap="square" lIns="18288" rIns="18288" tIns="9144" bIns="9144">
            <a:spAutoFit/>
          </a:bodyPr>
          <a:lstStyle/>
          <a:p>
            <a:pPr algn="l"/>
            <a:r>
              <a:t>Grape | Cracking Comparison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21207" y="1225296"/>
            <a:ext cx="9966960" cy="274320"/>
          </a:xfrm>
          <a:prstGeom prst="rect">
            <a:avLst/>
          </a:prstGeom>
          <a:noFill/>
        </p:spPr>
        <p:txBody>
          <a:bodyPr wrap="square" lIns="18288" rIns="18288" tIns="9144" bIns="9144">
            <a:spAutoFit/>
          </a:bodyPr>
          <a:lstStyle/>
          <a:p>
            <a:pPr algn="l"/>
            <a:r>
              <a:rPr sz="1000"/>
              <a:t>Shine Muscat · Gimcheon, Korea · 2022 · T1 treatment vs untreated Control</a:t>
            </a:r>
          </a:p>
        </p:txBody>
      </p:sp>
      <p:pic>
        <p:nvPicPr>
          <p:cNvPr id="6" name="Picture 5" descr="NutraPark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75520" y="320040"/>
            <a:ext cx="1783080" cy="59436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502920" y="1682496"/>
            <a:ext cx="11155680" cy="18288"/>
          </a:xfrm>
          <a:prstGeom prst="rect">
            <a:avLst/>
          </a:prstGeom>
          <a:solidFill>
            <a:srgbClr val="DAE2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1201400" y="6519672"/>
            <a:ext cx="365760" cy="164592"/>
          </a:xfrm>
          <a:prstGeom prst="rect">
            <a:avLst/>
          </a:prstGeom>
          <a:noFill/>
        </p:spPr>
        <p:txBody>
          <a:bodyPr wrap="square" lIns="18288" rIns="18288" tIns="9144" bIns="9144">
            <a:spAutoFit/>
          </a:bodyPr>
          <a:lstStyle/>
          <a:p>
            <a:pPr algn="r"/>
            <a:r>
              <a:rPr sz="800" b="0">
                <a:solidFill>
                  <a:srgbClr val="69717A"/>
                </a:solidFill>
                <a:latin typeface="Aptos"/>
              </a:rPr>
              <a:t>9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58368" y="2011680"/>
            <a:ext cx="2788920" cy="3401568"/>
          </a:xfrm>
          <a:prstGeom prst="roundRect">
            <a:avLst/>
          </a:prstGeom>
          <a:solidFill>
            <a:srgbClr val="FFFFFF"/>
          </a:solidFill>
          <a:ln>
            <a:solidFill>
              <a:srgbClr val="DAE2E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0" name="Picture 9" descr="grape_control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2220" y="2304288"/>
            <a:ext cx="2421214" cy="2395728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822960" y="2103120"/>
            <a:ext cx="2459736" cy="201168"/>
          </a:xfrm>
          <a:prstGeom prst="rect">
            <a:avLst/>
          </a:prstGeom>
          <a:noFill/>
        </p:spPr>
        <p:txBody>
          <a:bodyPr wrap="square" lIns="18288" rIns="18288" tIns="9144" bIns="9144">
            <a:spAutoFit/>
          </a:bodyPr>
          <a:lstStyle/>
          <a:p>
            <a:pPr algn="ctr"/>
            <a:r>
              <a:rPr sz="1000" b="1">
                <a:solidFill>
                  <a:srgbClr val="69717A"/>
                </a:solidFill>
                <a:latin typeface="Aptos"/>
              </a:rPr>
              <a:t>CONTROL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3639312" y="2011680"/>
            <a:ext cx="2788920" cy="3401568"/>
          </a:xfrm>
          <a:prstGeom prst="roundRect">
            <a:avLst/>
          </a:prstGeom>
          <a:solidFill>
            <a:srgbClr val="FFFFFF"/>
          </a:solidFill>
          <a:ln>
            <a:solidFill>
              <a:srgbClr val="DAE2E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3" name="Picture 12" descr="grape_protect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3904" y="2362905"/>
            <a:ext cx="2459736" cy="2278492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3803904" y="2103120"/>
            <a:ext cx="2459736" cy="201168"/>
          </a:xfrm>
          <a:prstGeom prst="rect">
            <a:avLst/>
          </a:prstGeom>
          <a:noFill/>
        </p:spPr>
        <p:txBody>
          <a:bodyPr wrap="square" lIns="18288" rIns="18288" tIns="9144" bIns="9144">
            <a:spAutoFit/>
          </a:bodyPr>
          <a:lstStyle/>
          <a:p>
            <a:pPr algn="ctr"/>
            <a:r>
              <a:rPr sz="1000" b="1">
                <a:solidFill>
                  <a:srgbClr val="0D4B9C"/>
                </a:solidFill>
                <a:latin typeface="Aptos"/>
              </a:rPr>
              <a:t>PROTECTQ+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784848" y="2011680"/>
            <a:ext cx="4617720" cy="1536192"/>
          </a:xfrm>
          <a:prstGeom prst="roundRect">
            <a:avLst/>
          </a:prstGeom>
          <a:solidFill>
            <a:srgbClr val="E6F1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086600" y="2267712"/>
            <a:ext cx="4023360" cy="201168"/>
          </a:xfrm>
          <a:prstGeom prst="rect">
            <a:avLst/>
          </a:prstGeom>
          <a:noFill/>
        </p:spPr>
        <p:txBody>
          <a:bodyPr wrap="square" lIns="18288" rIns="18288" tIns="9144" bIns="9144">
            <a:spAutoFit/>
          </a:bodyPr>
          <a:lstStyle/>
          <a:p>
            <a:pPr algn="ctr"/>
            <a:r>
              <a:rPr sz="1000" b="1">
                <a:solidFill>
                  <a:srgbClr val="083168"/>
                </a:solidFill>
                <a:latin typeface="Aptos"/>
              </a:rPr>
              <a:t>GRAPE CRACKING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086600" y="2615184"/>
            <a:ext cx="4023360" cy="384048"/>
          </a:xfrm>
          <a:prstGeom prst="rect">
            <a:avLst/>
          </a:prstGeom>
          <a:noFill/>
        </p:spPr>
        <p:txBody>
          <a:bodyPr wrap="square" lIns="18288" rIns="18288" tIns="9144" bIns="9144">
            <a:spAutoFit/>
          </a:bodyPr>
          <a:lstStyle/>
          <a:p>
            <a:pPr algn="ctr"/>
            <a:r>
              <a:rPr sz="2400" b="1">
                <a:solidFill>
                  <a:srgbClr val="0D4B9C"/>
                </a:solidFill>
                <a:latin typeface="Aptos"/>
              </a:rPr>
              <a:t>28.5%  →  12.3%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086600" y="3072384"/>
            <a:ext cx="4023360" cy="201168"/>
          </a:xfrm>
          <a:prstGeom prst="rect">
            <a:avLst/>
          </a:prstGeom>
          <a:noFill/>
        </p:spPr>
        <p:txBody>
          <a:bodyPr wrap="square" lIns="18288" rIns="18288" tIns="9144" bIns="9144">
            <a:spAutoFit/>
          </a:bodyPr>
          <a:lstStyle/>
          <a:p>
            <a:pPr algn="ctr"/>
            <a:r>
              <a:rPr sz="1000" b="1">
                <a:solidFill>
                  <a:srgbClr val="2A7049"/>
                </a:solidFill>
                <a:latin typeface="Aptos"/>
              </a:rPr>
              <a:t>56.8% lower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784848" y="3794760"/>
            <a:ext cx="4617720" cy="1618488"/>
          </a:xfrm>
          <a:prstGeom prst="roundRect">
            <a:avLst/>
          </a:prstGeom>
          <a:solidFill>
            <a:srgbClr val="FFFFFF"/>
          </a:solidFill>
          <a:ln>
            <a:solidFill>
              <a:srgbClr val="DAE2E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059168" y="4041648"/>
            <a:ext cx="4069080" cy="201168"/>
          </a:xfrm>
          <a:prstGeom prst="rect">
            <a:avLst/>
          </a:prstGeom>
          <a:noFill/>
        </p:spPr>
        <p:txBody>
          <a:bodyPr wrap="square" lIns="18288" rIns="18288" tIns="9144" bIns="9144">
            <a:spAutoFit/>
          </a:bodyPr>
          <a:lstStyle/>
          <a:p>
            <a:pPr algn="ctr"/>
            <a:r>
              <a:t>TRIAL PROGRAM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059168" y="4407408"/>
            <a:ext cx="4069080" cy="621792"/>
          </a:xfrm>
          <a:prstGeom prst="rect">
            <a:avLst/>
          </a:prstGeom>
          <a:noFill/>
        </p:spPr>
        <p:txBody>
          <a:bodyPr wrap="square" lIns="18288" rIns="18288" tIns="9144" bIns="9144">
            <a:spAutoFit/>
          </a:bodyPr>
          <a:lstStyle/>
          <a:p>
            <a:pPr algn="ctr"/>
            <a:r>
              <a:rPr sz="1200" b="1"/>
              <a:t>3 applications · 3 L/ha</a:t>
            </a:r>
          </a:p>
          <a:p>
            <a:pPr algn="ctr"/>
            <a:r>
              <a:rPr sz="1200" b="1"/>
              <a:t>May 10 · May 24 · Jun 10, 2022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02920" y="6510528"/>
            <a:ext cx="5120640" cy="164592"/>
          </a:xfrm>
          <a:prstGeom prst="rect">
            <a:avLst/>
          </a:prstGeom>
          <a:noFill/>
        </p:spPr>
        <p:txBody>
          <a:bodyPr wrap="square" lIns="18288" rIns="18288" tIns="9144" bIns="9144">
            <a:spAutoFit/>
          </a:bodyPr>
          <a:lstStyle/>
          <a:p>
            <a:pPr algn="l"/>
            <a:r>
              <a:rPr sz="800" b="0">
                <a:solidFill>
                  <a:srgbClr val="69717A"/>
                </a:solidFill>
                <a:latin typeface="Aptos"/>
              </a:rPr>
              <a:t>NUTRA-PARK  |  Science for Better Harvests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831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29184"/>
            <a:ext cx="2926080" cy="219456"/>
          </a:xfrm>
          <a:prstGeom prst="rect">
            <a:avLst/>
          </a:prstGeom>
          <a:noFill/>
        </p:spPr>
        <p:txBody>
          <a:bodyPr wrap="square" lIns="18288" rIns="18288" tIns="9144" bIns="9144">
            <a:spAutoFit/>
          </a:bodyPr>
          <a:lstStyle/>
          <a:p>
            <a:pPr algn="l"/>
            <a:r>
              <a:rPr sz="950" b="1">
                <a:solidFill>
                  <a:srgbClr val="0D4B9C"/>
                </a:solidFill>
                <a:latin typeface="Aptos"/>
              </a:rPr>
              <a:t>FIELD EVIDENCE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58368"/>
            <a:ext cx="10607040" cy="502920"/>
          </a:xfrm>
          <a:prstGeom prst="rect">
            <a:avLst/>
          </a:prstGeom>
          <a:noFill/>
        </p:spPr>
        <p:txBody>
          <a:bodyPr wrap="square" lIns="18288" rIns="18288" tIns="9144" bIns="9144">
            <a:spAutoFit/>
          </a:bodyPr>
          <a:lstStyle/>
          <a:p>
            <a:pPr algn="l"/>
            <a:r>
              <a:t>Fuji Apple | Two Evidence Sets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21207" y="1225296"/>
            <a:ext cx="9966960" cy="274320"/>
          </a:xfrm>
          <a:prstGeom prst="rect">
            <a:avLst/>
          </a:prstGeom>
          <a:noFill/>
        </p:spPr>
        <p:txBody>
          <a:bodyPr wrap="square" lIns="18288" rIns="18288" tIns="9144" bIns="9144">
            <a:spAutoFit/>
          </a:bodyPr>
          <a:lstStyle/>
          <a:p>
            <a:pPr algn="l"/>
            <a:r>
              <a:rPr sz="1000"/>
              <a:t>Keep the controlled Andong trial and the Korea-China replicated evidence distinct.</a:t>
            </a:r>
          </a:p>
        </p:txBody>
      </p:sp>
      <p:pic>
        <p:nvPicPr>
          <p:cNvPr id="6" name="Picture 5" descr="NutraPark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75520" y="320040"/>
            <a:ext cx="1783080" cy="59436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502920" y="1682496"/>
            <a:ext cx="11155680" cy="18288"/>
          </a:xfrm>
          <a:prstGeom prst="rect">
            <a:avLst/>
          </a:prstGeom>
          <a:solidFill>
            <a:srgbClr val="DAE2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1201400" y="6519672"/>
            <a:ext cx="365760" cy="164592"/>
          </a:xfrm>
          <a:prstGeom prst="rect">
            <a:avLst/>
          </a:prstGeom>
          <a:noFill/>
        </p:spPr>
        <p:txBody>
          <a:bodyPr wrap="square" lIns="18288" rIns="18288" tIns="9144" bIns="9144">
            <a:spAutoFit/>
          </a:bodyPr>
          <a:lstStyle/>
          <a:p>
            <a:pPr algn="r"/>
            <a:r>
              <a:rPr sz="800" b="0">
                <a:solidFill>
                  <a:srgbClr val="69717A"/>
                </a:solidFill>
                <a:latin typeface="Aptos"/>
              </a:rPr>
              <a:t>10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58368" y="1993392"/>
            <a:ext cx="5120640" cy="1874519"/>
          </a:xfrm>
          <a:prstGeom prst="roundRect">
            <a:avLst/>
          </a:prstGeom>
          <a:solidFill>
            <a:srgbClr val="FFFFFF"/>
          </a:solidFill>
          <a:ln>
            <a:solidFill>
              <a:srgbClr val="DAE2E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0" name="Picture 9" descr="apple_crack_compar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07588" y="2304288"/>
            <a:ext cx="2022199" cy="1344168"/>
          </a:xfrm>
          <a:prstGeom prst="rect">
            <a:avLst/>
          </a:prstGeom>
        </p:spPr>
      </p:pic>
      <p:sp>
        <p:nvSpPr>
          <p:cNvPr id="13" name="Rounded Rectangle 12"/>
          <p:cNvSpPr/>
          <p:nvPr/>
        </p:nvSpPr>
        <p:spPr>
          <a:xfrm>
            <a:off x="658368" y="4096512"/>
            <a:ext cx="5120640" cy="1572768"/>
          </a:xfrm>
          <a:prstGeom prst="roundRect">
            <a:avLst/>
          </a:prstGeom>
          <a:solidFill>
            <a:srgbClr val="FFFFFF"/>
          </a:solidFill>
          <a:ln>
            <a:solidFill>
              <a:srgbClr val="DAE2E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4" name="Picture 13" descr="apple_quality_compare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59540" y="4370832"/>
            <a:ext cx="1918294" cy="1060704"/>
          </a:xfrm>
          <a:prstGeom prst="rect">
            <a:avLst/>
          </a:prstGeom>
        </p:spPr>
      </p:pic>
      <p:sp>
        <p:nvSpPr>
          <p:cNvPr id="16" name="Rounded Rectangle 15"/>
          <p:cNvSpPr/>
          <p:nvPr/>
        </p:nvSpPr>
        <p:spPr>
          <a:xfrm>
            <a:off x="6108192" y="1993392"/>
            <a:ext cx="5285232" cy="1572768"/>
          </a:xfrm>
          <a:prstGeom prst="roundRect">
            <a:avLst/>
          </a:prstGeom>
          <a:solidFill>
            <a:srgbClr val="E6F1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0" y="2249424"/>
            <a:ext cx="4681728" cy="201168"/>
          </a:xfrm>
          <a:prstGeom prst="rect">
            <a:avLst/>
          </a:prstGeom>
          <a:noFill/>
        </p:spPr>
        <p:txBody>
          <a:bodyPr wrap="square" lIns="18288" rIns="18288" tIns="9144" bIns="9144">
            <a:spAutoFit/>
          </a:bodyPr>
          <a:lstStyle/>
          <a:p>
            <a:pPr algn="ctr"/>
            <a:r>
              <a:t>ANDONG, KOREA · 2022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400800" y="2596896"/>
            <a:ext cx="4681728" cy="384048"/>
          </a:xfrm>
          <a:prstGeom prst="rect">
            <a:avLst/>
          </a:prstGeom>
          <a:noFill/>
        </p:spPr>
        <p:txBody>
          <a:bodyPr wrap="square" lIns="18288" rIns="18288" tIns="9144" bIns="9144">
            <a:spAutoFit/>
          </a:bodyPr>
          <a:lstStyle/>
          <a:p>
            <a:pPr algn="ctr"/>
            <a:r>
              <a:t>17.2%  →  7.1%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00800" y="3063240"/>
            <a:ext cx="4681728" cy="201168"/>
          </a:xfrm>
          <a:prstGeom prst="rect">
            <a:avLst/>
          </a:prstGeom>
          <a:noFill/>
        </p:spPr>
        <p:txBody>
          <a:bodyPr wrap="square" lIns="18288" rIns="18288" tIns="9144" bIns="9144">
            <a:spAutoFit/>
          </a:bodyPr>
          <a:lstStyle/>
          <a:p>
            <a:pPr algn="ctr"/>
            <a:r>
              <a:t>Crack + sunburn damage · 58.7% lower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108192" y="3822191"/>
            <a:ext cx="5285232" cy="1572768"/>
          </a:xfrm>
          <a:prstGeom prst="roundRect">
            <a:avLst/>
          </a:prstGeom>
          <a:solidFill>
            <a:srgbClr val="FFFFFF"/>
          </a:solidFill>
          <a:ln>
            <a:solidFill>
              <a:srgbClr val="DAE2E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0" y="4078224"/>
            <a:ext cx="4681728" cy="201168"/>
          </a:xfrm>
          <a:prstGeom prst="rect">
            <a:avLst/>
          </a:prstGeom>
          <a:noFill/>
        </p:spPr>
        <p:txBody>
          <a:bodyPr wrap="square" lIns="18288" rIns="18288" tIns="9144" bIns="9144">
            <a:spAutoFit/>
          </a:bodyPr>
          <a:lstStyle/>
          <a:p>
            <a:pPr algn="ctr"/>
            <a:r>
              <a:t>KOREA &amp; CHINA · 2022 · 3 REPLICATED TRIALS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400800" y="4425696"/>
            <a:ext cx="4681728" cy="384048"/>
          </a:xfrm>
          <a:prstGeom prst="rect">
            <a:avLst/>
          </a:prstGeom>
          <a:noFill/>
        </p:spPr>
        <p:txBody>
          <a:bodyPr wrap="square" lIns="18288" rIns="18288" tIns="9144" bIns="9144">
            <a:spAutoFit/>
          </a:bodyPr>
          <a:lstStyle/>
          <a:p>
            <a:pPr algn="ctr"/>
            <a:r>
              <a:t>23.8%  →  63.5%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400800" y="4892040"/>
            <a:ext cx="4681728" cy="201168"/>
          </a:xfrm>
          <a:prstGeom prst="rect">
            <a:avLst/>
          </a:prstGeom>
          <a:noFill/>
        </p:spPr>
        <p:txBody>
          <a:bodyPr wrap="square" lIns="18288" rIns="18288" tIns="9144" bIns="9144">
            <a:spAutoFit/>
          </a:bodyPr>
          <a:lstStyle/>
          <a:p>
            <a:pPr algn="ctr"/>
            <a:r>
              <a:t>High-quality fruit (&gt; $50/box) · +39.7 points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02920" y="6510528"/>
            <a:ext cx="5120640" cy="164592"/>
          </a:xfrm>
          <a:prstGeom prst="rect">
            <a:avLst/>
          </a:prstGeom>
          <a:noFill/>
        </p:spPr>
        <p:txBody>
          <a:bodyPr wrap="square" lIns="18288" rIns="18288" tIns="9144" bIns="9144">
            <a:spAutoFit/>
          </a:bodyPr>
          <a:lstStyle/>
          <a:p>
            <a:pPr algn="l"/>
            <a:r>
              <a:rPr sz="800" b="0">
                <a:solidFill>
                  <a:srgbClr val="69717A"/>
                </a:solidFill>
                <a:latin typeface="Aptos"/>
              </a:rPr>
              <a:t>NUTRA-PARK  |  Science for Better Harvests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005840" y="3584448"/>
            <a:ext cx="448056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1">
                <a:solidFill>
                  <a:srgbClr val="5A6973"/>
                </a:solidFill>
              </a:rPr>
              <a:t>Control vs ProtectQ+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005840" y="5413248"/>
            <a:ext cx="448056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1">
                <a:solidFill>
                  <a:srgbClr val="5A6973"/>
                </a:solidFill>
              </a:rPr>
              <a:t>Replicated field comparison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831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29184"/>
            <a:ext cx="2926080" cy="219456"/>
          </a:xfrm>
          <a:prstGeom prst="rect">
            <a:avLst/>
          </a:prstGeom>
          <a:noFill/>
        </p:spPr>
        <p:txBody>
          <a:bodyPr wrap="square" lIns="18288" rIns="18288" tIns="9144" bIns="9144">
            <a:spAutoFit/>
          </a:bodyPr>
          <a:lstStyle/>
          <a:p>
            <a:pPr algn="l"/>
            <a:r>
              <a:rPr sz="950" b="1">
                <a:solidFill>
                  <a:srgbClr val="0D4B9C"/>
                </a:solidFill>
                <a:latin typeface="Aptos"/>
              </a:rPr>
              <a:t>EVIDENCE SUMMARY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58368"/>
            <a:ext cx="10607040" cy="502920"/>
          </a:xfrm>
          <a:prstGeom prst="rect">
            <a:avLst/>
          </a:prstGeom>
          <a:noFill/>
        </p:spPr>
        <p:txBody>
          <a:bodyPr wrap="square" lIns="18288" rIns="18288" tIns="9144" bIns="9144">
            <a:spAutoFit/>
          </a:bodyPr>
          <a:lstStyle/>
          <a:p>
            <a:pPr algn="l"/>
            <a:r>
              <a:rPr sz="2500" b="1">
                <a:solidFill>
                  <a:srgbClr val="083168"/>
                </a:solidFill>
                <a:latin typeface="Aptos"/>
              </a:rPr>
              <a:t>What the Field Evidence Shows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21207" y="1225296"/>
            <a:ext cx="9966960" cy="274320"/>
          </a:xfrm>
          <a:prstGeom prst="rect">
            <a:avLst/>
          </a:prstGeom>
          <a:noFill/>
        </p:spPr>
        <p:txBody>
          <a:bodyPr wrap="square" lIns="18288" rIns="18288" tIns="9144" bIns="9144">
            <a:spAutoFit/>
          </a:bodyPr>
          <a:lstStyle/>
          <a:p>
            <a:pPr algn="l"/>
            <a:r>
              <a:rPr sz="1050" b="0">
                <a:solidFill>
                  <a:srgbClr val="69717A"/>
                </a:solidFill>
                <a:latin typeface="Aptos"/>
              </a:rPr>
              <a:t>Different source sets are kept distinct rather than merged into one trial narrative.</a:t>
            </a:r>
          </a:p>
        </p:txBody>
      </p:sp>
      <p:pic>
        <p:nvPicPr>
          <p:cNvPr id="6" name="Picture 5" descr="NutraPark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75520" y="320040"/>
            <a:ext cx="1783080" cy="59436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502920" y="1682496"/>
            <a:ext cx="11155680" cy="18288"/>
          </a:xfrm>
          <a:prstGeom prst="rect">
            <a:avLst/>
          </a:prstGeom>
          <a:solidFill>
            <a:srgbClr val="DAE2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1201400" y="6519672"/>
            <a:ext cx="365760" cy="164592"/>
          </a:xfrm>
          <a:prstGeom prst="rect">
            <a:avLst/>
          </a:prstGeom>
          <a:noFill/>
        </p:spPr>
        <p:txBody>
          <a:bodyPr wrap="square" lIns="18288" rIns="18288" tIns="9144" bIns="9144">
            <a:spAutoFit/>
          </a:bodyPr>
          <a:lstStyle/>
          <a:p>
            <a:pPr algn="r"/>
            <a:r>
              <a:rPr sz="800" b="0">
                <a:solidFill>
                  <a:srgbClr val="69717A"/>
                </a:solidFill>
                <a:latin typeface="Aptos"/>
              </a:rPr>
              <a:t>11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58368" y="2084831"/>
            <a:ext cx="3456432" cy="2971800"/>
          </a:xfrm>
          <a:prstGeom prst="roundRect">
            <a:avLst/>
          </a:prstGeom>
          <a:solidFill>
            <a:srgbClr val="FFFFFF"/>
          </a:solidFill>
          <a:ln>
            <a:solidFill>
              <a:srgbClr val="DAE2E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658368" y="2084831"/>
            <a:ext cx="3456432" cy="566928"/>
          </a:xfrm>
          <a:prstGeom prst="roundRect">
            <a:avLst/>
          </a:prstGeom>
          <a:solidFill>
            <a:srgbClr val="0831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59536" y="2267712"/>
            <a:ext cx="3054096" cy="201168"/>
          </a:xfrm>
          <a:prstGeom prst="rect">
            <a:avLst/>
          </a:prstGeom>
          <a:noFill/>
        </p:spPr>
        <p:txBody>
          <a:bodyPr wrap="square" lIns="18288" rIns="18288" tIns="9144" bIns="9144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Aptos"/>
              </a:rPr>
              <a:t>CHERRY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86968" y="2852928"/>
            <a:ext cx="2999232" cy="228600"/>
          </a:xfrm>
          <a:prstGeom prst="rect">
            <a:avLst/>
          </a:prstGeom>
          <a:noFill/>
        </p:spPr>
        <p:txBody>
          <a:bodyPr wrap="square" lIns="18288" rIns="18288" tIns="9144" bIns="9144">
            <a:spAutoFit/>
          </a:bodyPr>
          <a:lstStyle/>
          <a:p>
            <a:r>
              <a:rPr sz="1000"/>
              <a:t>Chile · 2024–25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86968" y="3346704"/>
            <a:ext cx="2999232" cy="201168"/>
          </a:xfrm>
          <a:prstGeom prst="rect">
            <a:avLst/>
          </a:prstGeom>
          <a:noFill/>
        </p:spPr>
        <p:txBody>
          <a:bodyPr wrap="square" lIns="18288" rIns="18288" tIns="9144" bIns="9144">
            <a:spAutoFit/>
          </a:bodyPr>
          <a:lstStyle/>
          <a:p>
            <a:r>
              <a:rPr sz="950"/>
              <a:t>Cracking Index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86968" y="3730752"/>
            <a:ext cx="2999232" cy="347472"/>
          </a:xfrm>
          <a:prstGeom prst="rect">
            <a:avLst/>
          </a:prstGeom>
          <a:noFill/>
        </p:spPr>
        <p:txBody>
          <a:bodyPr wrap="square" lIns="18288" rIns="18288" tIns="9144" bIns="9144">
            <a:spAutoFit/>
          </a:bodyPr>
          <a:lstStyle/>
          <a:p>
            <a:pPr algn="ctr"/>
            <a:r>
              <a:rPr sz="2200" b="1">
                <a:solidFill>
                  <a:srgbClr val="0D4B9C"/>
                </a:solidFill>
                <a:latin typeface="Aptos"/>
              </a:rPr>
              <a:t>44.8 → 30.6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86968" y="4370832"/>
            <a:ext cx="2999232" cy="219456"/>
          </a:xfrm>
          <a:prstGeom prst="rect">
            <a:avLst/>
          </a:prstGeom>
          <a:noFill/>
        </p:spPr>
        <p:txBody>
          <a:bodyPr wrap="square" lIns="18288" rIns="18288" tIns="9144" bIns="9144">
            <a:spAutoFit/>
          </a:bodyPr>
          <a:lstStyle/>
          <a:p>
            <a:r>
              <a:rPr sz="900"/>
              <a:t>Santina cherry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4453128" y="2084831"/>
            <a:ext cx="3456432" cy="2971800"/>
          </a:xfrm>
          <a:prstGeom prst="roundRect">
            <a:avLst/>
          </a:prstGeom>
          <a:solidFill>
            <a:srgbClr val="FFFFFF"/>
          </a:solidFill>
          <a:ln>
            <a:solidFill>
              <a:srgbClr val="DAE2E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ounded Rectangle 16"/>
          <p:cNvSpPr/>
          <p:nvPr/>
        </p:nvSpPr>
        <p:spPr>
          <a:xfrm>
            <a:off x="4453128" y="2084831"/>
            <a:ext cx="3456432" cy="566928"/>
          </a:xfrm>
          <a:prstGeom prst="roundRect">
            <a:avLst/>
          </a:prstGeom>
          <a:solidFill>
            <a:srgbClr val="0831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4654296" y="2267712"/>
            <a:ext cx="3054096" cy="201168"/>
          </a:xfrm>
          <a:prstGeom prst="rect">
            <a:avLst/>
          </a:prstGeom>
          <a:noFill/>
        </p:spPr>
        <p:txBody>
          <a:bodyPr wrap="square" lIns="18288" rIns="18288" tIns="9144" bIns="9144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Aptos"/>
              </a:rPr>
              <a:t>GRAPE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681728" y="2852928"/>
            <a:ext cx="2999232" cy="228600"/>
          </a:xfrm>
          <a:prstGeom prst="rect">
            <a:avLst/>
          </a:prstGeom>
          <a:noFill/>
        </p:spPr>
        <p:txBody>
          <a:bodyPr wrap="square" lIns="18288" rIns="18288" tIns="9144" bIns="9144">
            <a:spAutoFit/>
          </a:bodyPr>
          <a:lstStyle/>
          <a:p>
            <a:r>
              <a:rPr sz="1000"/>
              <a:t>Gimcheon · 2022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681728" y="3346704"/>
            <a:ext cx="2999232" cy="201168"/>
          </a:xfrm>
          <a:prstGeom prst="rect">
            <a:avLst/>
          </a:prstGeom>
          <a:noFill/>
        </p:spPr>
        <p:txBody>
          <a:bodyPr wrap="square" lIns="18288" rIns="18288" tIns="9144" bIns="9144">
            <a:spAutoFit/>
          </a:bodyPr>
          <a:lstStyle/>
          <a:p>
            <a:r>
              <a:rPr sz="950"/>
              <a:t>Cracking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681728" y="3730752"/>
            <a:ext cx="2999232" cy="347472"/>
          </a:xfrm>
          <a:prstGeom prst="rect">
            <a:avLst/>
          </a:prstGeom>
          <a:noFill/>
        </p:spPr>
        <p:txBody>
          <a:bodyPr wrap="square" lIns="18288" rIns="18288" tIns="9144" bIns="9144">
            <a:spAutoFit/>
          </a:bodyPr>
          <a:lstStyle/>
          <a:p>
            <a:pPr algn="ctr"/>
            <a:r>
              <a:rPr sz="2200" b="1">
                <a:solidFill>
                  <a:srgbClr val="0D4B9C"/>
                </a:solidFill>
                <a:latin typeface="Aptos"/>
              </a:rPr>
              <a:t>28.5% → 12.3%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681728" y="4370832"/>
            <a:ext cx="2999232" cy="219456"/>
          </a:xfrm>
          <a:prstGeom prst="rect">
            <a:avLst/>
          </a:prstGeom>
          <a:noFill/>
        </p:spPr>
        <p:txBody>
          <a:bodyPr wrap="square" lIns="18288" rIns="18288" tIns="9144" bIns="9144">
            <a:spAutoFit/>
          </a:bodyPr>
          <a:lstStyle/>
          <a:p>
            <a:r>
              <a:rPr sz="900"/>
              <a:t>Shine Muscat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8247888" y="2084831"/>
            <a:ext cx="3456432" cy="2971800"/>
          </a:xfrm>
          <a:prstGeom prst="roundRect">
            <a:avLst/>
          </a:prstGeom>
          <a:solidFill>
            <a:srgbClr val="FFFFFF"/>
          </a:solidFill>
          <a:ln>
            <a:solidFill>
              <a:srgbClr val="DAE2E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ounded Rectangle 23"/>
          <p:cNvSpPr/>
          <p:nvPr/>
        </p:nvSpPr>
        <p:spPr>
          <a:xfrm>
            <a:off x="8247888" y="2084831"/>
            <a:ext cx="3456432" cy="566928"/>
          </a:xfrm>
          <a:prstGeom prst="roundRect">
            <a:avLst/>
          </a:prstGeom>
          <a:solidFill>
            <a:srgbClr val="0831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8449056" y="2267712"/>
            <a:ext cx="3054096" cy="201168"/>
          </a:xfrm>
          <a:prstGeom prst="rect">
            <a:avLst/>
          </a:prstGeom>
          <a:noFill/>
        </p:spPr>
        <p:txBody>
          <a:bodyPr wrap="square" lIns="18288" rIns="18288" tIns="9144" bIns="9144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Aptos"/>
              </a:rPr>
              <a:t>APPLE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476488" y="2852928"/>
            <a:ext cx="2999232" cy="228600"/>
          </a:xfrm>
          <a:prstGeom prst="rect">
            <a:avLst/>
          </a:prstGeom>
          <a:noFill/>
        </p:spPr>
        <p:txBody>
          <a:bodyPr wrap="square" lIns="18288" rIns="18288" tIns="9144" bIns="9144">
            <a:spAutoFit/>
          </a:bodyPr>
          <a:lstStyle/>
          <a:p>
            <a:r>
              <a:rPr sz="1000"/>
              <a:t>Andong · 2022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476488" y="3346704"/>
            <a:ext cx="2999232" cy="201168"/>
          </a:xfrm>
          <a:prstGeom prst="rect">
            <a:avLst/>
          </a:prstGeom>
          <a:noFill/>
        </p:spPr>
        <p:txBody>
          <a:bodyPr wrap="square" lIns="18288" rIns="18288" tIns="9144" bIns="9144">
            <a:spAutoFit/>
          </a:bodyPr>
          <a:lstStyle/>
          <a:p>
            <a:r>
              <a:rPr sz="950"/>
              <a:t>Crack + sunburn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476488" y="3730752"/>
            <a:ext cx="2999232" cy="347472"/>
          </a:xfrm>
          <a:prstGeom prst="rect">
            <a:avLst/>
          </a:prstGeom>
          <a:noFill/>
        </p:spPr>
        <p:txBody>
          <a:bodyPr wrap="square" lIns="18288" rIns="18288" tIns="9144" bIns="9144">
            <a:spAutoFit/>
          </a:bodyPr>
          <a:lstStyle/>
          <a:p>
            <a:pPr algn="ctr"/>
            <a:r>
              <a:rPr sz="2200" b="1">
                <a:solidFill>
                  <a:srgbClr val="0D4B9C"/>
                </a:solidFill>
                <a:latin typeface="Aptos"/>
              </a:rPr>
              <a:t>17.2% → 7.1%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476488" y="4370832"/>
            <a:ext cx="2999232" cy="219456"/>
          </a:xfrm>
          <a:prstGeom prst="rect">
            <a:avLst/>
          </a:prstGeom>
          <a:noFill/>
        </p:spPr>
        <p:txBody>
          <a:bodyPr wrap="square" lIns="18288" rIns="18288" tIns="9144" bIns="9144">
            <a:spAutoFit/>
          </a:bodyPr>
          <a:lstStyle/>
          <a:p>
            <a:r>
              <a:rPr sz="900"/>
              <a:t>Fuji apple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868680" y="5394960"/>
            <a:ext cx="10469880" cy="566928"/>
          </a:xfrm>
          <a:prstGeom prst="roundRect">
            <a:avLst/>
          </a:prstGeom>
          <a:solidFill>
            <a:srgbClr val="E6F1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1078992" y="5577840"/>
            <a:ext cx="10058400" cy="219456"/>
          </a:xfrm>
          <a:prstGeom prst="rect">
            <a:avLst/>
          </a:prstGeom>
          <a:noFill/>
        </p:spPr>
        <p:txBody>
          <a:bodyPr wrap="square" lIns="18288" rIns="18288" tIns="9144" bIns="9144">
            <a:spAutoFit/>
          </a:bodyPr>
          <a:lstStyle/>
          <a:p>
            <a:pPr algn="ctr"/>
            <a:r>
              <a:rPr sz="850"/>
              <a:t>Results are trial-specific. Grape: Shine Muscat, Gimcheon 2022. Apple damage: Fuji, Andong 2022. The separate 23.8% → 63.5% high-quality-fruit result comes from 3 replicated Fuji trials in Korea &amp; China (2022).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502920" y="6510528"/>
            <a:ext cx="5120640" cy="164592"/>
          </a:xfrm>
          <a:prstGeom prst="rect">
            <a:avLst/>
          </a:prstGeom>
          <a:noFill/>
        </p:spPr>
        <p:txBody>
          <a:bodyPr wrap="square" lIns="18288" rIns="18288" tIns="9144" bIns="9144">
            <a:spAutoFit/>
          </a:bodyPr>
          <a:lstStyle/>
          <a:p>
            <a:pPr algn="l"/>
            <a:r>
              <a:rPr sz="800" b="0">
                <a:solidFill>
                  <a:srgbClr val="69717A"/>
                </a:solidFill>
                <a:latin typeface="Aptos"/>
              </a:rPr>
              <a:t>NUTRA-PARK  |  Science for Better Harvests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0831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ProtectQ_Bottle_FINAL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83879" y="841248"/>
            <a:ext cx="3566160" cy="534924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77240" y="1024128"/>
            <a:ext cx="6126480" cy="621792"/>
          </a:xfrm>
          <a:prstGeom prst="rect">
            <a:avLst/>
          </a:prstGeom>
          <a:noFill/>
        </p:spPr>
        <p:txBody>
          <a:bodyPr wrap="square" lIns="18288" rIns="18288" tIns="9144" bIns="9144">
            <a:spAutoFit/>
          </a:bodyPr>
          <a:lstStyle/>
          <a:p>
            <a:pPr algn="l"/>
            <a:r>
              <a:rPr sz="3200" b="1">
                <a:solidFill>
                  <a:srgbClr val="0D4B9C"/>
                </a:solidFill>
                <a:latin typeface="Aptos"/>
              </a:rPr>
              <a:t>PROTECTQ+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04672" y="1755648"/>
            <a:ext cx="5212080" cy="347472"/>
          </a:xfrm>
          <a:prstGeom prst="rect">
            <a:avLst/>
          </a:prstGeom>
          <a:noFill/>
        </p:spPr>
        <p:txBody>
          <a:bodyPr wrap="square" lIns="18288" rIns="18288" tIns="9144" bIns="9144">
            <a:spAutoFit/>
          </a:bodyPr>
          <a:lstStyle/>
          <a:p>
            <a:pPr algn="l"/>
            <a:r>
              <a:rPr sz="1800" b="1">
                <a:solidFill>
                  <a:srgbClr val="083168"/>
                </a:solidFill>
                <a:latin typeface="Aptos"/>
              </a:rPr>
              <a:t>Protect Potential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2578608"/>
            <a:ext cx="6583680" cy="1051560"/>
          </a:xfrm>
          <a:prstGeom prst="rect">
            <a:avLst/>
          </a:prstGeom>
          <a:noFill/>
        </p:spPr>
        <p:txBody>
          <a:bodyPr wrap="square" lIns="18288" rIns="18288" tIns="9144" bIns="9144">
            <a:spAutoFit/>
          </a:bodyPr>
          <a:lstStyle/>
          <a:p>
            <a:pPr algn="l"/>
            <a:r>
              <a:rPr sz="2500" b="1">
                <a:solidFill>
                  <a:srgbClr val="2B323A"/>
                </a:solidFill>
                <a:latin typeface="Aptos"/>
              </a:rPr>
              <a:t>LESS DAMAGE.
MORE MARKETABLE FRUIT.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4069080"/>
            <a:ext cx="6217920" cy="658368"/>
          </a:xfrm>
          <a:prstGeom prst="rect">
            <a:avLst/>
          </a:prstGeom>
          <a:noFill/>
        </p:spPr>
        <p:txBody>
          <a:bodyPr wrap="square" lIns="18288" rIns="18288" tIns="9144" bIns="9144">
            <a:spAutoFit/>
          </a:bodyPr>
          <a:lstStyle/>
          <a:p>
            <a:pPr algn="l"/>
            <a:r>
              <a:rPr sz="1350" b="0">
                <a:solidFill>
                  <a:srgbClr val="2A7049"/>
                </a:solidFill>
                <a:latin typeface="Aptos"/>
              </a:rPr>
              <a:t>Sunburn Protection  ·  Heat Stress Protection
Cracking Protection  ·  Resilience Boost</a:t>
            </a:r>
          </a:p>
        </p:txBody>
      </p:sp>
      <p:sp>
        <p:nvSpPr>
          <p:cNvPr id="8" name="Rectangle 7"/>
          <p:cNvSpPr/>
          <p:nvPr/>
        </p:nvSpPr>
        <p:spPr>
          <a:xfrm>
            <a:off x="804672" y="5102352"/>
            <a:ext cx="6263640" cy="27432"/>
          </a:xfrm>
          <a:prstGeom prst="rect">
            <a:avLst/>
          </a:prstGeom>
          <a:solidFill>
            <a:srgbClr val="0D4B9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22960" y="5422392"/>
            <a:ext cx="6126480" cy="329184"/>
          </a:xfrm>
          <a:prstGeom prst="rect">
            <a:avLst/>
          </a:prstGeom>
          <a:noFill/>
        </p:spPr>
        <p:txBody>
          <a:bodyPr wrap="square" lIns="18288" rIns="18288" tIns="9144" bIns="9144">
            <a:spAutoFit/>
          </a:bodyPr>
          <a:lstStyle/>
          <a:p>
            <a:pPr algn="l"/>
            <a:r>
              <a:rPr sz="1300" b="1">
                <a:solidFill>
                  <a:srgbClr val="083168"/>
                </a:solidFill>
                <a:latin typeface="Aptos"/>
              </a:rPr>
              <a:t>Protect Potential. Preserve Quality. Create Value.</a:t>
            </a:r>
          </a:p>
        </p:txBody>
      </p:sp>
      <p:pic>
        <p:nvPicPr>
          <p:cNvPr id="10" name="Picture 9" descr="NutraPark_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2960" y="5989320"/>
            <a:ext cx="1965960" cy="65532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5047488" y="6181344"/>
            <a:ext cx="2011680" cy="182880"/>
          </a:xfrm>
          <a:prstGeom prst="rect">
            <a:avLst/>
          </a:prstGeom>
          <a:noFill/>
        </p:spPr>
        <p:txBody>
          <a:bodyPr wrap="square" lIns="18288" rIns="18288" tIns="9144" bIns="9144">
            <a:spAutoFit/>
          </a:bodyPr>
          <a:lstStyle/>
          <a:p>
            <a:pPr algn="r"/>
            <a:r>
              <a:rPr sz="900" b="0">
                <a:solidFill>
                  <a:srgbClr val="69717A"/>
                </a:solidFill>
                <a:latin typeface="Aptos"/>
              </a:rPr>
              <a:t>www.nutra-park.com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